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4.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5.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34" r:id="rId2"/>
    <p:sldMasterId id="2147483754" r:id="rId3"/>
  </p:sldMasterIdLst>
  <p:notesMasterIdLst>
    <p:notesMasterId r:id="rId48"/>
  </p:notesMasterIdLst>
  <p:handoutMasterIdLst>
    <p:handoutMasterId r:id="rId49"/>
  </p:handoutMasterIdLst>
  <p:sldIdLst>
    <p:sldId id="781" r:id="rId4"/>
    <p:sldId id="782" r:id="rId5"/>
    <p:sldId id="796" r:id="rId6"/>
    <p:sldId id="417" r:id="rId7"/>
    <p:sldId id="528" r:id="rId8"/>
    <p:sldId id="521" r:id="rId9"/>
    <p:sldId id="727" r:id="rId10"/>
    <p:sldId id="728" r:id="rId11"/>
    <p:sldId id="729" r:id="rId12"/>
    <p:sldId id="730" r:id="rId13"/>
    <p:sldId id="731" r:id="rId14"/>
    <p:sldId id="784" r:id="rId15"/>
    <p:sldId id="820" r:id="rId16"/>
    <p:sldId id="797" r:id="rId17"/>
    <p:sldId id="798" r:id="rId18"/>
    <p:sldId id="799" r:id="rId19"/>
    <p:sldId id="800" r:id="rId20"/>
    <p:sldId id="801" r:id="rId21"/>
    <p:sldId id="802" r:id="rId22"/>
    <p:sldId id="809" r:id="rId23"/>
    <p:sldId id="804" r:id="rId24"/>
    <p:sldId id="805" r:id="rId25"/>
    <p:sldId id="806" r:id="rId26"/>
    <p:sldId id="807" r:id="rId27"/>
    <p:sldId id="808" r:id="rId28"/>
    <p:sldId id="810" r:id="rId29"/>
    <p:sldId id="811" r:id="rId30"/>
    <p:sldId id="812" r:id="rId31"/>
    <p:sldId id="813" r:id="rId32"/>
    <p:sldId id="814" r:id="rId33"/>
    <p:sldId id="815" r:id="rId34"/>
    <p:sldId id="816" r:id="rId35"/>
    <p:sldId id="817" r:id="rId36"/>
    <p:sldId id="818" r:id="rId37"/>
    <p:sldId id="819" r:id="rId38"/>
    <p:sldId id="830" r:id="rId39"/>
    <p:sldId id="824" r:id="rId40"/>
    <p:sldId id="825" r:id="rId41"/>
    <p:sldId id="826" r:id="rId42"/>
    <p:sldId id="827" r:id="rId43"/>
    <p:sldId id="828" r:id="rId44"/>
    <p:sldId id="535" r:id="rId45"/>
    <p:sldId id="732" r:id="rId46"/>
    <p:sldId id="734" r:id="rId47"/>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cott Hajek" initials="SH" lastIdx="5" clrIdx="0"/>
  <p:cmAuthor id="1" name="Danielle Burrow" initials=""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881"/>
    <a:srgbClr val="33928A"/>
    <a:srgbClr val="00786E"/>
    <a:srgbClr val="7F6BE8"/>
    <a:srgbClr val="3C8904"/>
    <a:srgbClr val="860049"/>
    <a:srgbClr val="31FFFE"/>
    <a:srgbClr val="C38912"/>
    <a:srgbClr val="1C7B70"/>
    <a:srgbClr val="8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2" autoAdjust="0"/>
    <p:restoredTop sz="90480" autoAdjust="0"/>
  </p:normalViewPr>
  <p:slideViewPr>
    <p:cSldViewPr snapToGrid="0" showGuides="1">
      <p:cViewPr varScale="1">
        <p:scale>
          <a:sx n="210" d="100"/>
          <a:sy n="210" d="100"/>
        </p:scale>
        <p:origin x="-104" y="-176"/>
      </p:cViewPr>
      <p:guideLst>
        <p:guide orient="horz" pos="1044"/>
        <p:guide pos="118"/>
      </p:guideLst>
    </p:cSldViewPr>
  </p:slideViewPr>
  <p:notesTextViewPr>
    <p:cViewPr>
      <p:scale>
        <a:sx n="100" d="100"/>
        <a:sy n="100" d="100"/>
      </p:scale>
      <p:origin x="0" y="0"/>
    </p:cViewPr>
  </p:notesTextViewPr>
  <p:sorterViewPr>
    <p:cViewPr>
      <p:scale>
        <a:sx n="158" d="100"/>
        <a:sy n="158" d="100"/>
      </p:scale>
      <p:origin x="0" y="0"/>
    </p:cViewPr>
  </p:sorterViewPr>
  <p:notesViewPr>
    <p:cSldViewPr showGuides="1">
      <p:cViewPr varScale="1">
        <p:scale>
          <a:sx n="108" d="100"/>
          <a:sy n="108" d="100"/>
        </p:scale>
        <p:origin x="-4192" y="-11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1" idx="11">
    <p:pos x="6000" y="0"/>
    <p:text>Can you make this slide slightly more visual? Borrow formatting from: https://docs.google.com/presentation/d/1ayfv88MBpoPDwtivJPjEFZ3p9S-aJic4x83y3hgj-qM/edit#slide=id.g13450d5ad8_0_0</p:text>
  </p:cm>
  <p:cm authorId="1" idx="12">
    <p:pos x="6000" y="100"/>
    <p:text>Say what kind of app they want to build when talking through this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1" idx="3">
    <p:pos x="6000" y="0"/>
    <p:text>Can you make this slide slightly more visual? Borrow formatting from: https://docs.google.com/presentation/d/1ayfv88MBpoPDwtivJPjEFZ3p9S-aJic4x83y3hgj-qM/edit#slide=id.g13450d5ad8_0_0</p:text>
  </p:cm>
  <p:cm authorId="1" idx="4">
    <p:pos x="6000" y="100"/>
    <p:text>Say what kind of app they want to build when talking through this slide</p:text>
  </p:cm>
</p:cmLst>
</file>

<file path=ppt/comments/comment3.xml><?xml version="1.0" encoding="utf-8"?>
<p:cmLst xmlns:a="http://schemas.openxmlformats.org/drawingml/2006/main" xmlns:r="http://schemas.openxmlformats.org/officeDocument/2006/relationships" xmlns:p="http://schemas.openxmlformats.org/presentationml/2006/main">
  <p:cm authorId="1" idx="7">
    <p:pos x="6000" y="0"/>
    <p:text>Can you make this slide slightly more visual? Borrow formatting from: https://docs.google.com/presentation/d/1ayfv88MBpoPDwtivJPjEFZ3p9S-aJic4x83y3hgj-qM/edit#slide=id.g13450d5ad8_0_0</p:text>
  </p:cm>
  <p:cm authorId="1" idx="8">
    <p:pos x="6000" y="100"/>
    <p:text>Say what kind of app they want to build when talking through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idx="9">
    <p:pos x="6000" y="0"/>
    <p:text>Can you make this slide slightly more visual? Borrow formatting from: https://docs.google.com/presentation/d/1ayfv88MBpoPDwtivJPjEFZ3p9S-aJic4x83y3hgj-qM/edit#slide=id.g13450d5ad8_0_0</p:text>
  </p:cm>
  <p:cm authorId="1" idx="10">
    <p:pos x="6000" y="100"/>
    <p:text>Say what kind of app they want to build when talking through this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1" idx="15">
    <p:pos x="6000" y="0"/>
    <p:text>Can you make this slide slightly more visual? Borrow formatting from: https://docs.google.com/presentation/d/1ayfv88MBpoPDwtivJPjEFZ3p9S-aJic4x83y3hgj-qM/edit#slide=id.g13450d5ad8_0_0</p:text>
  </p:cm>
  <p:cm authorId="1" idx="16">
    <p:pos x="6000" y="100"/>
    <p:text>Say what kind of app they want to build when talking through this slide</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9" name="Shape 559"/>
          <p:cNvSpPr txBox="1">
            <a:spLocks noGrp="1"/>
          </p:cNvSpPr>
          <p:nvPr>
            <p:ph type="body" idx="1"/>
          </p:nvPr>
        </p:nvSpPr>
        <p:spPr>
          <a:xfrm>
            <a:off x="298449" y="2997201"/>
            <a:ext cx="6337299" cy="5842000"/>
          </a:xfrm>
          <a:prstGeom prst="rect">
            <a:avLst/>
          </a:prstGeom>
          <a:noFill/>
          <a:ln>
            <a:noFill/>
          </a:ln>
        </p:spPr>
        <p:txBody>
          <a:bodyPr lIns="0" tIns="0" rIns="0" bIns="0" anchor="t" anchorCtr="0">
            <a:noAutofit/>
          </a:bodyPr>
          <a:lstStyle/>
          <a:p>
            <a:pPr>
              <a:lnSpc>
                <a:spcPct val="125000"/>
              </a:lnSpc>
              <a:spcBef>
                <a:spcPts val="0"/>
              </a:spcBef>
              <a:spcAft>
                <a:spcPts val="0"/>
              </a:spcAft>
              <a:buSzPct val="25000"/>
            </a:pPr>
            <a:endParaRPr lang="en-US" sz="1200" b="1" dirty="0">
              <a:solidFill>
                <a:srgbClr val="FF0000"/>
              </a:solidFill>
              <a:latin typeface="Helvetica Neue"/>
              <a:ea typeface="Helvetica Neue"/>
              <a:cs typeface="Helvetica Neue"/>
              <a:sym typeface="Helvetica Neue"/>
            </a:endParaRPr>
          </a:p>
          <a:p>
            <a:pPr>
              <a:lnSpc>
                <a:spcPct val="125000"/>
              </a:lnSpc>
              <a:spcBef>
                <a:spcPts val="0"/>
              </a:spcBef>
              <a:spcAft>
                <a:spcPts val="0"/>
              </a:spcAft>
            </a:pPr>
            <a:endParaRPr sz="1200" dirty="0">
              <a:solidFill>
                <a:schemeClr val="dk1"/>
              </a:solidFill>
              <a:latin typeface="Helvetica Neue"/>
              <a:ea typeface="Helvetica Neue"/>
              <a:cs typeface="Helvetica Neue"/>
              <a:sym typeface="Helvetica Neue"/>
            </a:endParaRPr>
          </a:p>
          <a:p>
            <a:pPr algn="ctr">
              <a:lnSpc>
                <a:spcPct val="125000"/>
              </a:lnSpc>
              <a:spcAft>
                <a:spcPts val="0"/>
              </a:spcAft>
            </a:pPr>
            <a:endParaRPr sz="1200" dirty="0">
              <a:solidFill>
                <a:schemeClr val="dk1"/>
              </a:solidFill>
              <a:latin typeface="Verdana"/>
              <a:ea typeface="Verdana"/>
              <a:cs typeface="Verdana"/>
              <a:sym typeface="Verdana"/>
            </a:endParaRPr>
          </a:p>
          <a:p>
            <a:pPr algn="ctr">
              <a:lnSpc>
                <a:spcPct val="125000"/>
              </a:lnSpc>
              <a:spcAft>
                <a:spcPts val="0"/>
              </a:spcAft>
            </a:pPr>
            <a:endParaRPr sz="1200" dirty="0">
              <a:solidFill>
                <a:schemeClr val="dk1"/>
              </a:solidFill>
              <a:latin typeface="Verdana"/>
              <a:ea typeface="Verdana"/>
              <a:cs typeface="Verdana"/>
              <a:sym typeface="Verdana"/>
            </a:endParaRPr>
          </a:p>
          <a:p>
            <a:pPr algn="ctr">
              <a:lnSpc>
                <a:spcPct val="125000"/>
              </a:lnSpc>
              <a:spcAft>
                <a:spcPts val="0"/>
              </a:spcAft>
            </a:pPr>
            <a:endParaRPr sz="1200" dirty="0">
              <a:solidFill>
                <a:schemeClr val="dk1"/>
              </a:solidFill>
              <a:latin typeface="Verdana"/>
              <a:ea typeface="Verdana"/>
              <a:cs typeface="Verdana"/>
              <a:sym typeface="Verdana"/>
            </a:endParaRPr>
          </a:p>
          <a:p>
            <a:endParaRPr sz="1200" dirty="0">
              <a:solidFill>
                <a:schemeClr val="dk1"/>
              </a:solidFill>
              <a:latin typeface="Verdana"/>
              <a:ea typeface="Verdana"/>
              <a:cs typeface="Verdana"/>
              <a:sym typeface="Verdan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pPr>
            <a:endParaRPr/>
          </a:p>
        </p:txBody>
      </p:sp>
      <p:sp>
        <p:nvSpPr>
          <p:cNvPr id="119" name="Shape 11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Aggregator sessions cannot initiate</a:t>
            </a:r>
            <a:r>
              <a:rPr lang="en-US" baseline="0" dirty="0" smtClean="0"/>
              <a:t> churn -&gt; they are just an indicator that a user is using an aggregator but are not indicative of any behavior. Hence they need to be excluded from the analysis.</a:t>
            </a:r>
            <a:endParaRPr lang="en-US" dirty="0"/>
          </a:p>
        </p:txBody>
      </p:sp>
    </p:spTree>
    <p:extLst>
      <p:ext uri="{BB962C8B-B14F-4D97-AF65-F5344CB8AC3E}">
        <p14:creationId xmlns:p14="http://schemas.microsoft.com/office/powerpoint/2010/main" val="3424151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pPr>
            <a:endParaRPr/>
          </a:p>
        </p:txBody>
      </p:sp>
      <p:sp>
        <p:nvSpPr>
          <p:cNvPr id="119" name="Shape 11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234" y="691515"/>
            <a:ext cx="6163733" cy="3457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3445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61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9766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pPr>
            <a:endParaRPr/>
          </a:p>
        </p:txBody>
      </p:sp>
      <p:sp>
        <p:nvSpPr>
          <p:cNvPr id="119" name="Shape 11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2203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146800" cy="3457575"/>
          </a:xfrm>
        </p:spPr>
      </p:sp>
      <p:sp>
        <p:nvSpPr>
          <p:cNvPr id="3" name="Notes Placeholder 2"/>
          <p:cNvSpPr>
            <a:spLocks noGrp="1"/>
          </p:cNvSpPr>
          <p:nvPr>
            <p:ph type="body" idx="1"/>
          </p:nvPr>
        </p:nvSpPr>
        <p:spPr/>
        <p:txBody>
          <a:bodyPr/>
          <a:lstStyle/>
          <a:p>
            <a:r>
              <a:rPr lang="en-US" dirty="0" smtClean="0"/>
              <a:t>CF determines app type (Java, Python, Ruby, …)</a:t>
            </a:r>
          </a:p>
          <a:p>
            <a:r>
              <a:rPr lang="en-US" dirty="0" smtClean="0"/>
              <a:t>Installs necessary environment</a:t>
            </a:r>
          </a:p>
          <a:p>
            <a:r>
              <a:rPr lang="en-US" dirty="0" smtClean="0"/>
              <a:t>Provisions and binds data services</a:t>
            </a:r>
          </a:p>
          <a:p>
            <a:r>
              <a:rPr lang="en-US" dirty="0" smtClean="0"/>
              <a:t>Creates domain, routing, and load balancing</a:t>
            </a:r>
          </a:p>
          <a:p>
            <a:r>
              <a:rPr lang="en-US" dirty="0" smtClean="0"/>
              <a:t>Continual app health checks and restarts</a:t>
            </a:r>
          </a:p>
          <a:p>
            <a:endParaRPr lang="en-US" dirty="0"/>
          </a:p>
        </p:txBody>
      </p:sp>
    </p:spTree>
    <p:extLst>
      <p:ext uri="{BB962C8B-B14F-4D97-AF65-F5344CB8AC3E}">
        <p14:creationId xmlns:p14="http://schemas.microsoft.com/office/powerpoint/2010/main" val="358220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461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t" anchorCtr="0">
            <a:noAutofit/>
          </a:bodyPr>
          <a:lstStyle/>
          <a:p>
            <a:pPr>
              <a:spcBef>
                <a:spcPts val="0"/>
              </a:spcBef>
              <a:buClr>
                <a:schemeClr val="dk1"/>
              </a:buClr>
              <a:buSzPct val="25000"/>
            </a:pPr>
            <a:r>
              <a:rPr lang="en">
                <a:solidFill>
                  <a:schemeClr val="dk1"/>
                </a:solidFill>
                <a:latin typeface="Arial"/>
                <a:ea typeface="Arial"/>
                <a:cs typeface="Arial"/>
                <a:sym typeface="Arial"/>
              </a:rPr>
              <a:t>At Pivotal, our mission is to transform the way the world builds software. Central to that mission is being great at working with data. Whether managing data, analyzing it or connecting insights with applications, we help our clients choose the right architecture plus the right algorithms to power their digital transformation.</a:t>
            </a:r>
          </a:p>
          <a:p>
            <a:pPr>
              <a:spcBef>
                <a:spcPts val="0"/>
              </a:spcBef>
              <a:buClr>
                <a:schemeClr val="dk1"/>
              </a:buClr>
            </a:pPr>
            <a:endParaRPr>
              <a:solidFill>
                <a:schemeClr val="dk1"/>
              </a:solidFill>
              <a:latin typeface="Arial"/>
              <a:ea typeface="Arial"/>
              <a:cs typeface="Arial"/>
              <a:sym typeface="Arial"/>
            </a:endParaRPr>
          </a:p>
          <a:p>
            <a:pPr>
              <a:spcBef>
                <a:spcPts val="0"/>
              </a:spcBef>
              <a:buClr>
                <a:schemeClr val="dk1"/>
              </a:buClr>
              <a:buSzPct val="25000"/>
            </a:pPr>
            <a:r>
              <a:rPr lang="en">
                <a:solidFill>
                  <a:schemeClr val="dk1"/>
                </a:solidFill>
                <a:latin typeface="Arial"/>
                <a:ea typeface="Arial"/>
                <a:cs typeface="Arial"/>
                <a:sym typeface="Arial"/>
              </a:rPr>
              <a:t>How does the data business fit in with Pivotal’s overall mission? Think of great software and not just transforming how the world writes and deploys code but builds software and software experiences.  Data is a really important part of that and that’s what creates these new experiences and new business models.  You are really able to tap into and take advantage of that at a totally different scale.</a:t>
            </a:r>
          </a:p>
          <a:p>
            <a:pPr>
              <a:spcBef>
                <a:spcPts val="0"/>
              </a:spcBef>
              <a:buClr>
                <a:schemeClr val="dk1"/>
              </a:buClr>
            </a:pPr>
            <a:endParaRPr>
              <a:solidFill>
                <a:schemeClr val="dk1"/>
              </a:solidFill>
              <a:latin typeface="Arial"/>
              <a:ea typeface="Arial"/>
              <a:cs typeface="Arial"/>
              <a:sym typeface="Arial"/>
            </a:endParaRPr>
          </a:p>
          <a:p>
            <a:pPr>
              <a:spcBef>
                <a:spcPts val="0"/>
              </a:spcBef>
            </a:pPr>
            <a:endParaRPr>
              <a:solidFill>
                <a:schemeClr val="dk1"/>
              </a:solidFill>
              <a:latin typeface="Arial"/>
              <a:ea typeface="Arial"/>
              <a:cs typeface="Arial"/>
              <a:sym typeface="Arial"/>
            </a:endParaRPr>
          </a:p>
        </p:txBody>
      </p:sp>
      <p:sp>
        <p:nvSpPr>
          <p:cNvPr id="119" name="Shape 119"/>
          <p:cNvSpPr txBox="1">
            <a:spLocks noGrp="1"/>
          </p:cNvSpPr>
          <p:nvPr>
            <p:ph type="sldNum" idx="12"/>
          </p:nvPr>
        </p:nvSpPr>
        <p:spPr>
          <a:xfrm>
            <a:off x="3927774" y="8757590"/>
            <a:ext cx="3004820" cy="461010"/>
          </a:xfrm>
          <a:prstGeom prst="rect">
            <a:avLst/>
          </a:prstGeom>
          <a:noFill/>
          <a:ln>
            <a:noFill/>
          </a:ln>
        </p:spPr>
        <p:txBody>
          <a:bodyPr lIns="92294" tIns="46134" rIns="92294" bIns="46134" anchor="t" anchorCtr="0">
            <a:noAutofit/>
          </a:bodyPr>
          <a:lstStyle/>
          <a:p>
            <a:pPr>
              <a:buClr>
                <a:srgbClr val="000000"/>
              </a:buClr>
              <a:buSzPct val="25000"/>
            </a:pPr>
            <a:fld id="{00000000-1234-1234-1234-123412341234}" type="slidenum">
              <a:rPr lang="en" sz="1400">
                <a:solidFill>
                  <a:srgbClr val="000000"/>
                </a:solidFill>
                <a:latin typeface="Arial"/>
                <a:ea typeface="Arial"/>
                <a:cs typeface="Arial"/>
                <a:sym typeface="Arial"/>
              </a:rPr>
              <a:pPr>
                <a:buClr>
                  <a:srgbClr val="000000"/>
                </a:buClr>
                <a:buSzPct val="25000"/>
              </a:pPr>
              <a:t>3</a:t>
            </a:fld>
            <a:endParaRPr lang="en"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967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93737" y="4379912"/>
            <a:ext cx="5546724" cy="4148137"/>
          </a:xfrm>
          <a:prstGeom prst="rect">
            <a:avLst/>
          </a:prstGeom>
        </p:spPr>
        <p:txBody>
          <a:bodyPr lIns="91425" tIns="91425" rIns="91425" bIns="91425" anchor="t" anchorCtr="0">
            <a:noAutofit/>
          </a:bodyPr>
          <a:lstStyle/>
          <a:p>
            <a:pPr>
              <a:spcBef>
                <a:spcPts val="0"/>
              </a:spcBef>
              <a:buNone/>
            </a:pPr>
            <a:endParaRPr/>
          </a:p>
        </p:txBody>
      </p:sp>
      <p:sp>
        <p:nvSpPr>
          <p:cNvPr id="290" name="Shape 290"/>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43137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197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Verdana" charset="0"/>
              </a:rPr>
              <a:t>List of </a:t>
            </a:r>
            <a:r>
              <a:rPr lang="en-US" dirty="0" err="1" smtClean="0">
                <a:latin typeface="Verdana" charset="0"/>
              </a:rPr>
              <a:t>MADlib</a:t>
            </a:r>
            <a:r>
              <a:rPr lang="en-US" dirty="0" smtClean="0">
                <a:latin typeface="Verdana" charset="0"/>
              </a:rPr>
              <a:t> functions</a:t>
            </a:r>
            <a:r>
              <a:rPr lang="en-US" baseline="0" dirty="0" smtClean="0">
                <a:latin typeface="Verdana" charset="0"/>
              </a:rPr>
              <a:t> is growing every day.</a:t>
            </a:r>
            <a:endParaRPr lang="en-US" dirty="0">
              <a:latin typeface="Verdana"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927574" y="8758277"/>
            <a:ext cx="3005121" cy="460400"/>
          </a:xfrm>
          <a:prstGeom prst="rect">
            <a:avLst/>
          </a:prstGeom>
        </p:spPr>
        <p:txBody>
          <a:bodyPr lIns="87308" tIns="43654" rIns="87308" bIns="43654"/>
          <a:lstStyle/>
          <a:p>
            <a:pPr>
              <a:defRPr/>
            </a:pPr>
            <a:fld id="{3AE8F6DA-4D23-6848-BB1B-3DC740AD9706}" type="slidenum">
              <a:rPr lang="en-US" smtClean="0">
                <a:solidFill>
                  <a:prstClr val="black"/>
                </a:solidFill>
              </a:rPr>
              <a:pPr>
                <a:defRPr/>
              </a:pPr>
              <a:t>11</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4401" y="691515"/>
            <a:ext cx="3743184" cy="210015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27775" y="8757590"/>
            <a:ext cx="3004820" cy="461010"/>
          </a:xfrm>
          <a:prstGeom prst="rect">
            <a:avLst/>
          </a:prstGeom>
        </p:spPr>
        <p:txBody>
          <a:bodyPr lIns="92301" tIns="46150" rIns="92301" bIns="46150"/>
          <a:lstStyle/>
          <a:p>
            <a:fld id="{9E450908-8593-5E4C-960F-1DA444B2155D}"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49498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pPr>
            <a:endParaRPr/>
          </a:p>
        </p:txBody>
      </p:sp>
      <p:sp>
        <p:nvSpPr>
          <p:cNvPr id="119" name="Shape 11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693420" y="4379595"/>
            <a:ext cx="5547360" cy="4149090"/>
          </a:xfrm>
          <a:prstGeom prst="rect">
            <a:avLst/>
          </a:prstGeom>
          <a:noFill/>
          <a:ln>
            <a:noFill/>
          </a:ln>
        </p:spPr>
        <p:txBody>
          <a:bodyPr lIns="92294" tIns="92294" rIns="92294" bIns="92294" anchor="ctr" anchorCtr="0">
            <a:noAutofit/>
          </a:bodyPr>
          <a:lstStyle/>
          <a:p>
            <a:pPr>
              <a:spcBef>
                <a:spcPts val="0"/>
              </a:spcBef>
            </a:pPr>
            <a:endParaRPr/>
          </a:p>
        </p:txBody>
      </p:sp>
      <p:sp>
        <p:nvSpPr>
          <p:cNvPr id="119" name="Shape 119"/>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890589" y="1312912"/>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6"/>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5"/>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50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1" name="TextBox 10"/>
          <p:cNvSpPr txBox="1"/>
          <p:nvPr userDrawn="1"/>
        </p:nvSpPr>
        <p:spPr bwMode="gray">
          <a:xfrm>
            <a:off x="366723" y="5018456"/>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2017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pic>
        <p:nvPicPr>
          <p:cNvPr id="12" name="Picture 11"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4713971"/>
            <a:ext cx="957262" cy="219455"/>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419227"/>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3" y="785818"/>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2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3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5"/>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50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23" y="5018456"/>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2017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4713971"/>
            <a:ext cx="957262" cy="219455"/>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MC-no-tag_white_RGB-150dpi.png"/>
          <p:cNvPicPr>
            <a:picLocks noChangeAspect="1"/>
          </p:cNvPicPr>
          <p:nvPr userDrawn="1"/>
        </p:nvPicPr>
        <p:blipFill>
          <a:blip r:embed="rId2" cstate="email">
            <a:alphaModFix amt="31000"/>
            <a:extLst>
              <a:ext uri="{28A0092B-C50C-407E-A947-70E740481C1C}">
                <a14:useLocalDpi xmlns:a14="http://schemas.microsoft.com/office/drawing/2010/main"/>
              </a:ext>
            </a:extLst>
          </a:blip>
          <a:stretch>
            <a:fillRect/>
          </a:stretch>
        </p:blipFill>
        <p:spPr>
          <a:xfrm>
            <a:off x="1934110" y="1452328"/>
            <a:ext cx="5152490" cy="1362548"/>
          </a:xfrm>
          <a:prstGeom prst="rect">
            <a:avLst/>
          </a:prstGeom>
        </p:spPr>
      </p:pic>
      <p:sp>
        <p:nvSpPr>
          <p:cNvPr id="4" name="TextBox 3"/>
          <p:cNvSpPr txBox="1"/>
          <p:nvPr userDrawn="1"/>
        </p:nvSpPr>
        <p:spPr>
          <a:xfrm>
            <a:off x="1701800" y="2984504"/>
            <a:ext cx="5689600" cy="461665"/>
          </a:xfrm>
          <a:prstGeom prst="rect">
            <a:avLst/>
          </a:prstGeom>
          <a:noFill/>
        </p:spPr>
        <p:txBody>
          <a:bodyPr wrap="square" rtlCol="0">
            <a:spAutoFit/>
          </a:bodyPr>
          <a:lstStyle/>
          <a:p>
            <a:pPr algn="ctr"/>
            <a:r>
              <a:rPr lang="en-US" sz="2400" cap="none" dirty="0" smtClean="0">
                <a:solidFill>
                  <a:schemeClr val="accent3"/>
                </a:solidFill>
                <a:latin typeface="Arial"/>
                <a:cs typeface="Arial"/>
              </a:rPr>
              <a:t>A NEW </a:t>
            </a:r>
            <a:r>
              <a:rPr lang="en-US" sz="2300" cap="none" dirty="0" smtClean="0">
                <a:solidFill>
                  <a:schemeClr val="accent3"/>
                </a:solidFill>
                <a:latin typeface="Arial"/>
                <a:cs typeface="Arial"/>
              </a:rPr>
              <a:t>PLATFORM</a:t>
            </a:r>
            <a:r>
              <a:rPr lang="en-US" sz="2400" cap="all" baseline="0" dirty="0" smtClean="0">
                <a:solidFill>
                  <a:schemeClr val="accent3"/>
                </a:solidFill>
                <a:latin typeface="Arial"/>
                <a:cs typeface="Arial"/>
              </a:rPr>
              <a:t> </a:t>
            </a:r>
            <a:r>
              <a:rPr lang="en-US" sz="2400" cap="none" baseline="0" dirty="0" smtClean="0">
                <a:solidFill>
                  <a:srgbClr val="3EA7BC"/>
                </a:solidFill>
                <a:latin typeface="Arial"/>
                <a:cs typeface="Arial"/>
              </a:rPr>
              <a:t>FOR A NEW ERA</a:t>
            </a:r>
            <a:endParaRPr lang="en-US" sz="2400" cap="none" dirty="0" smtClean="0">
              <a:solidFill>
                <a:srgbClr val="3EA7BC"/>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100936314"/>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 Blank logo">
    <p:spTree>
      <p:nvGrpSpPr>
        <p:cNvPr id="1" name="Shape 35"/>
        <p:cNvGrpSpPr/>
        <p:nvPr/>
      </p:nvGrpSpPr>
      <p:grpSpPr>
        <a:xfrm>
          <a:off x="0" y="0"/>
          <a:ext cx="0" cy="0"/>
          <a:chOff x="0" y="0"/>
          <a:chExt cx="0" cy="0"/>
        </a:xfrm>
      </p:grpSpPr>
      <p:sp>
        <p:nvSpPr>
          <p:cNvPr id="36" name="Shape 36"/>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a:solidFill>
                  <a:srgbClr val="A5A5A5"/>
                </a:solidFill>
                <a:latin typeface="Arial"/>
                <a:ea typeface="Arial"/>
                <a:cs typeface="Arial"/>
                <a:sym typeface="Arial"/>
              </a:rPr>
              <a:t>‹#›</a:t>
            </a:fld>
            <a:endParaRPr lang="en" sz="900">
              <a:solidFill>
                <a:srgbClr val="A5A5A5"/>
              </a:solidFill>
              <a:latin typeface="Arial"/>
              <a:ea typeface="Arial"/>
              <a:cs typeface="Arial"/>
              <a:sym typeface="Arial"/>
            </a:endParaRPr>
          </a:p>
        </p:txBody>
      </p:sp>
    </p:spTree>
    <p:extLst>
      <p:ext uri="{BB962C8B-B14F-4D97-AF65-F5344CB8AC3E}">
        <p14:creationId xmlns:p14="http://schemas.microsoft.com/office/powerpoint/2010/main" val="4040705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Arial"/>
            </a:endParaRPr>
          </a:p>
        </p:txBody>
      </p:sp>
      <p:sp>
        <p:nvSpPr>
          <p:cNvPr id="6" name="Rectangle 5"/>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latin typeface="Arial"/>
            </a:endParaRPr>
          </a:p>
        </p:txBody>
      </p:sp>
      <p:sp>
        <p:nvSpPr>
          <p:cNvPr id="8" name="TextBox 7"/>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75218FA2-8EEF-C941-BA6F-FC69AED90C38}" type="slidenum">
              <a:rPr lang="en-US" sz="800" smtClean="0">
                <a:solidFill>
                  <a:srgbClr val="7F7F7F"/>
                </a:solidFill>
                <a:cs typeface="Arial" charset="0"/>
              </a:rPr>
              <a:pPr algn="r"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userDrawn="1"/>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dirty="0" smtClean="0">
                <a:solidFill>
                  <a:srgbClr val="7F7F7F"/>
                </a:solidFill>
                <a:cs typeface="Arial" charset="0"/>
              </a:rPr>
              <a:t>© Copyright 2016 Pivotal. All rights reserved.</a:t>
            </a:r>
          </a:p>
        </p:txBody>
      </p:sp>
      <p:pic>
        <p:nvPicPr>
          <p:cNvPr id="10"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1865790346"/>
      </p:ext>
    </p:extLst>
  </p:cSld>
  <p:clrMapOvr>
    <a:masterClrMapping/>
  </p:clrMapOvr>
  <p:transition xmlns:p14="http://schemas.microsoft.com/office/powerpoint/2010/mai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sp>
        <p:nvSpPr>
          <p:cNvPr id="5" name="Rectangle 4"/>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latin typeface="Arial"/>
            </a:endParaRPr>
          </a:p>
        </p:txBody>
      </p:sp>
      <p:sp>
        <p:nvSpPr>
          <p:cNvPr id="6" name="TextBox 5"/>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6FB40428-3FB6-404A-8573-98B2CBF62F2B}" type="slidenum">
              <a:rPr lang="en-US" sz="800" smtClean="0">
                <a:solidFill>
                  <a:srgbClr val="7F7F7F"/>
                </a:solidFill>
                <a:cs typeface="Arial" charset="0"/>
              </a:rPr>
              <a:pPr algn="r" eaLnBrk="1" fontAlgn="base" hangingPunct="1">
                <a:spcBef>
                  <a:spcPct val="0"/>
                </a:spcBef>
                <a:spcAft>
                  <a:spcPct val="0"/>
                </a:spcAft>
                <a:defRPr/>
              </a:pPr>
              <a:t>‹#›</a:t>
            </a:fld>
            <a:endParaRPr lang="en-US" sz="800" smtClean="0">
              <a:solidFill>
                <a:srgbClr val="7F7F7F"/>
              </a:solidFill>
              <a:cs typeface="Arial" charset="0"/>
            </a:endParaRPr>
          </a:p>
        </p:txBody>
      </p:sp>
      <p:sp>
        <p:nvSpPr>
          <p:cNvPr id="7" name="TextBox 6"/>
          <p:cNvSpPr txBox="1"/>
          <p:nvPr userDrawn="1"/>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dirty="0" smtClean="0">
                <a:solidFill>
                  <a:srgbClr val="7F7F7F"/>
                </a:solidFill>
                <a:cs typeface="Arial" charset="0"/>
              </a:rPr>
              <a:t>© Copyright 2016 Pivotal. All rights reserved.</a:t>
            </a:r>
          </a:p>
        </p:txBody>
      </p:sp>
      <p:pic>
        <p:nvPicPr>
          <p:cNvPr id="8"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spTree>
    <p:extLst>
      <p:ext uri="{BB962C8B-B14F-4D97-AF65-F5344CB8AC3E}">
        <p14:creationId xmlns:p14="http://schemas.microsoft.com/office/powerpoint/2010/main" val="383904758"/>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5"/>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50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4" name="TextBox 13"/>
          <p:cNvSpPr txBox="1"/>
          <p:nvPr userDrawn="1"/>
        </p:nvSpPr>
        <p:spPr bwMode="gray">
          <a:xfrm>
            <a:off x="366723" y="5018456"/>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2017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5"/>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6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4713971"/>
            <a:ext cx="957262" cy="219455"/>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Rectangle 3"/>
          <p:cNvSpPr/>
          <p:nvPr userDrawn="1"/>
        </p:nvSpPr>
        <p:spPr bwMode="gray">
          <a:xfrm>
            <a:off x="0" y="0"/>
            <a:ext cx="9144000" cy="216852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solidFill>
                <a:srgbClr val="4D4D4D"/>
              </a:solidFill>
              <a:latin typeface="Arial"/>
            </a:endParaRPr>
          </a:p>
        </p:txBody>
      </p:sp>
      <p:sp>
        <p:nvSpPr>
          <p:cNvPr id="2" name="Title 1"/>
          <p:cNvSpPr>
            <a:spLocks noGrp="1"/>
          </p:cNvSpPr>
          <p:nvPr>
            <p:ph type="ctrTitle"/>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781373834"/>
      </p:ext>
    </p:extLst>
  </p:cSld>
  <p:clrMapOvr>
    <a:masterClrMapping/>
  </p:clrMapOvr>
  <p:transition xmlns:p14="http://schemas.microsoft.com/office/powerpoint/2010/mai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sp>
        <p:nvSpPr>
          <p:cNvPr id="4" name="Rectangle 3"/>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latin typeface="Arial"/>
            </a:endParaRPr>
          </a:p>
        </p:txBody>
      </p:sp>
      <p:sp>
        <p:nvSpPr>
          <p:cNvPr id="5" name="TextBox 4"/>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D408246C-5950-0943-AE83-AAB7F61D3C4F}" type="slidenum">
              <a:rPr lang="en-US" sz="800" smtClean="0">
                <a:solidFill>
                  <a:srgbClr val="7F7F7F"/>
                </a:solidFill>
                <a:cs typeface="Arial" charset="0"/>
              </a:rPr>
              <a:pPr algn="r" eaLnBrk="1" fontAlgn="base" hangingPunct="1">
                <a:spcBef>
                  <a:spcPct val="0"/>
                </a:spcBef>
                <a:spcAft>
                  <a:spcPct val="0"/>
                </a:spcAft>
                <a:defRPr/>
              </a:pPr>
              <a:t>‹#›</a:t>
            </a:fld>
            <a:endParaRPr lang="en-US" sz="800" smtClean="0">
              <a:solidFill>
                <a:srgbClr val="7F7F7F"/>
              </a:solidFill>
              <a:cs typeface="Arial" charset="0"/>
            </a:endParaRPr>
          </a:p>
        </p:txBody>
      </p:sp>
      <p:sp>
        <p:nvSpPr>
          <p:cNvPr id="6" name="TextBox 5"/>
          <p:cNvSpPr txBox="1"/>
          <p:nvPr userDrawn="1"/>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dirty="0" smtClean="0">
                <a:solidFill>
                  <a:srgbClr val="7F7F7F"/>
                </a:solidFill>
                <a:cs typeface="Arial" charset="0"/>
              </a:rPr>
              <a:t>© Copyright 2016 Pivotal. All rights reserved.</a:t>
            </a:r>
          </a:p>
        </p:txBody>
      </p:sp>
      <p:pic>
        <p:nvPicPr>
          <p:cNvPr id="7"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1174574497"/>
      </p:ext>
    </p:extLst>
  </p:cSld>
  <p:clrMapOvr>
    <a:masterClrMapping/>
  </p:clrMapOvr>
  <p:transition xmlns:p14="http://schemas.microsoft.com/office/powerpoint/2010/mai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296822"/>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8077067"/>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951476094"/>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772151537"/>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1277516"/>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05063462"/>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9327793"/>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4997223"/>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5"/>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995595"/>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oter ba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831663"/>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latin typeface="Arial"/>
            </a:endParaRPr>
          </a:p>
        </p:txBody>
      </p:sp>
      <p:sp>
        <p:nvSpPr>
          <p:cNvPr id="4" name="TextBox 3"/>
          <p:cNvSpPr txBox="1"/>
          <p:nvPr userDrawn="1"/>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EDC2B28D-F8A8-3B4F-A25A-DCDA6E95E018}" type="slidenum">
              <a:rPr lang="en-US" sz="800" smtClean="0">
                <a:solidFill>
                  <a:srgbClr val="7F7F7F"/>
                </a:solidFill>
                <a:cs typeface="Arial" charset="0"/>
              </a:rPr>
              <a:pPr algn="r" eaLnBrk="1" fontAlgn="base" hangingPunct="1">
                <a:spcBef>
                  <a:spcPct val="0"/>
                </a:spcBef>
                <a:spcAft>
                  <a:spcPct val="0"/>
                </a:spcAft>
                <a:defRPr/>
              </a:pPr>
              <a:t>‹#›</a:t>
            </a:fld>
            <a:endParaRPr lang="en-US" sz="800" smtClean="0">
              <a:solidFill>
                <a:srgbClr val="7F7F7F"/>
              </a:solidFill>
              <a:cs typeface="Arial" charset="0"/>
            </a:endParaRPr>
          </a:p>
        </p:txBody>
      </p:sp>
      <p:sp>
        <p:nvSpPr>
          <p:cNvPr id="5" name="TextBox 4"/>
          <p:cNvSpPr txBox="1"/>
          <p:nvPr userDrawn="1"/>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dirty="0" smtClean="0">
                <a:solidFill>
                  <a:srgbClr val="7F7F7F"/>
                </a:solidFill>
                <a:cs typeface="Arial" charset="0"/>
              </a:rPr>
              <a:t>© Copyright 2016 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889323"/>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a:endParaRPr>
          </a:p>
        </p:txBody>
      </p:sp>
      <p:sp>
        <p:nvSpPr>
          <p:cNvPr id="3" name="TextBox 2"/>
          <p:cNvSpPr txBox="1"/>
          <p:nvPr userDrawn="1"/>
        </p:nvSpPr>
        <p:spPr>
          <a:xfrm>
            <a:off x="1701800" y="3094038"/>
            <a:ext cx="5689600" cy="446087"/>
          </a:xfrm>
          <a:prstGeom prst="rect">
            <a:avLst/>
          </a:prstGeom>
          <a:noFill/>
        </p:spPr>
        <p:txBody>
          <a:bodyPr>
            <a:spAutoFit/>
          </a:bodyPr>
          <a:lstStyle/>
          <a:p>
            <a:pPr algn="ctr">
              <a:defRPr/>
            </a:pPr>
            <a:r>
              <a:rPr lang="en-US" sz="2250" dirty="0">
                <a:solidFill>
                  <a:srgbClr val="F27C3A"/>
                </a:solidFill>
                <a:latin typeface="Arial"/>
                <a:ea typeface="ＭＳ Ｐゴシック" charset="0"/>
                <a:cs typeface="Arial"/>
              </a:rPr>
              <a:t>BUILT FOR THE</a:t>
            </a:r>
            <a:r>
              <a:rPr lang="en-US" sz="2250" cap="all" dirty="0">
                <a:solidFill>
                  <a:srgbClr val="F27C3A"/>
                </a:solidFill>
                <a:latin typeface="Arial"/>
                <a:ea typeface="ＭＳ Ｐゴシック" charset="0"/>
                <a:cs typeface="Arial"/>
              </a:rPr>
              <a:t> </a:t>
            </a:r>
            <a:r>
              <a:rPr lang="en-US" sz="2250" dirty="0">
                <a:solidFill>
                  <a:srgbClr val="3EA7BC"/>
                </a:solidFill>
                <a:latin typeface="Arial"/>
                <a:ea typeface="ＭＳ Ｐゴシック" charset="0"/>
                <a:cs typeface="Arial"/>
              </a:rPr>
              <a:t>SPEED OF BUSINESS</a:t>
            </a:r>
          </a:p>
        </p:txBody>
      </p:sp>
      <p:pic>
        <p:nvPicPr>
          <p:cNvPr id="4" name="Picture 10"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r="5548"/>
          <a:stretch>
            <a:fillRect/>
          </a:stretch>
        </p:blipFill>
        <p:spPr bwMode="auto">
          <a:xfrm>
            <a:off x="1973263" y="1658938"/>
            <a:ext cx="51895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0243220"/>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Shape 7"/>
        <p:cNvGrpSpPr/>
        <p:nvPr/>
      </p:nvGrpSpPr>
      <p:grpSpPr>
        <a:xfrm>
          <a:off x="0" y="0"/>
          <a:ext cx="0" cy="0"/>
          <a:chOff x="0" y="0"/>
          <a:chExt cx="0" cy="0"/>
        </a:xfrm>
      </p:grpSpPr>
      <p:sp>
        <p:nvSpPr>
          <p:cNvPr id="9" name="Shape 9"/>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 sz="900" b="0" i="0" u="none" strike="noStrike" cap="none">
                <a:solidFill>
                  <a:srgbClr val="A5A5A5"/>
                </a:solidFill>
                <a:latin typeface="Arial"/>
                <a:ea typeface="Arial"/>
                <a:cs typeface="Arial"/>
                <a:sym typeface="Arial"/>
              </a:rPr>
              <a:t>‹#›</a:t>
            </a:fld>
            <a:endParaRPr lang="en" sz="9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2739414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ain Page">
    <p:spTree>
      <p:nvGrpSpPr>
        <p:cNvPr id="1" name="Shape 29"/>
        <p:cNvGrpSpPr/>
        <p:nvPr/>
      </p:nvGrpSpPr>
      <p:grpSpPr>
        <a:xfrm>
          <a:off x="0" y="0"/>
          <a:ext cx="0" cy="0"/>
          <a:chOff x="0" y="0"/>
          <a:chExt cx="0" cy="0"/>
        </a:xfrm>
      </p:grpSpPr>
      <p:sp>
        <p:nvSpPr>
          <p:cNvPr id="30" name="Shape 30"/>
          <p:cNvSpPr txBox="1">
            <a:spLocks noGrp="1"/>
          </p:cNvSpPr>
          <p:nvPr>
            <p:ph type="sldNum" idx="12"/>
          </p:nvPr>
        </p:nvSpPr>
        <p:spPr>
          <a:xfrm>
            <a:off x="48247" y="4861462"/>
            <a:ext cx="373199"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GB" sz="900" b="0" i="0" u="none" strike="noStrike" cap="none">
                <a:solidFill>
                  <a:srgbClr val="A5A5A5"/>
                </a:solidFill>
                <a:latin typeface="Arial"/>
                <a:ea typeface="Arial"/>
                <a:cs typeface="Arial"/>
                <a:sym typeface="Arial"/>
              </a:rPr>
              <a:t>‹#›</a:t>
            </a:fld>
            <a:endParaRPr lang="en-GB" sz="900" b="0" i="0" u="none" strike="noStrike" cap="none">
              <a:solidFill>
                <a:srgbClr val="A5A5A5"/>
              </a:solidFill>
              <a:latin typeface="Arial"/>
              <a:ea typeface="Arial"/>
              <a:cs typeface="Arial"/>
              <a:sym typeface="Arial"/>
            </a:endParaRPr>
          </a:p>
        </p:txBody>
      </p:sp>
      <p:sp>
        <p:nvSpPr>
          <p:cNvPr id="31" name="Shape 31"/>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32" name="Shape 32"/>
          <p:cNvPicPr preferRelativeResize="0"/>
          <p:nvPr/>
        </p:nvPicPr>
        <p:blipFill rotWithShape="1">
          <a:blip r:embed="rId2">
            <a:alphaModFix/>
          </a:blip>
          <a:srcRect/>
          <a:stretch/>
        </p:blipFill>
        <p:spPr>
          <a:xfrm>
            <a:off x="8272779" y="4855076"/>
            <a:ext cx="731399" cy="171300"/>
          </a:xfrm>
          <a:prstGeom prst="rect">
            <a:avLst/>
          </a:prstGeom>
          <a:noFill/>
          <a:ln>
            <a:noFill/>
          </a:ln>
        </p:spPr>
      </p:pic>
      <p:sp>
        <p:nvSpPr>
          <p:cNvPr id="33" name="Shape 33"/>
          <p:cNvSpPr txBox="1">
            <a:spLocks noGrp="1"/>
          </p:cNvSpPr>
          <p:nvPr>
            <p:ph type="subTitle" idx="1"/>
          </p:nvPr>
        </p:nvSpPr>
        <p:spPr>
          <a:xfrm>
            <a:off x="137300" y="624700"/>
            <a:ext cx="9035699" cy="542100"/>
          </a:xfrm>
          <a:prstGeom prst="rect">
            <a:avLst/>
          </a:prstGeom>
          <a:noFill/>
          <a:ln>
            <a:noFill/>
          </a:ln>
        </p:spPr>
        <p:txBody>
          <a:bodyPr lIns="91425" tIns="91425" rIns="91425" bIns="91425" anchor="t" anchorCtr="0"/>
          <a:lstStyle>
            <a:lvl1pPr lvl="0" rtl="0">
              <a:spcBef>
                <a:spcPts val="0"/>
              </a:spcBef>
              <a:buNone/>
              <a:defRPr sz="18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4" name="Shape 34"/>
          <p:cNvSpPr txBox="1">
            <a:spLocks noGrp="1"/>
          </p:cNvSpPr>
          <p:nvPr>
            <p:ph type="title"/>
          </p:nvPr>
        </p:nvSpPr>
        <p:spPr>
          <a:xfrm>
            <a:off x="108371" y="169550"/>
            <a:ext cx="9035699"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
        <p:nvSpPr>
          <p:cNvPr id="35" name="Shape 35"/>
          <p:cNvSpPr txBox="1">
            <a:spLocks noGrp="1"/>
          </p:cNvSpPr>
          <p:nvPr>
            <p:ph type="body" idx="2"/>
          </p:nvPr>
        </p:nvSpPr>
        <p:spPr>
          <a:xfrm>
            <a:off x="289150" y="1214375"/>
            <a:ext cx="7358699" cy="3231000"/>
          </a:xfrm>
          <a:prstGeom prst="rect">
            <a:avLst/>
          </a:prstGeom>
          <a:noFill/>
          <a:ln>
            <a:noFill/>
          </a:ln>
        </p:spPr>
        <p:txBody>
          <a:bodyPr lIns="91425" tIns="91425" rIns="91425" bIns="91425" anchor="t" anchorCtr="0"/>
          <a:lstStyle>
            <a:lvl1pPr lvl="0" rtl="0">
              <a:spcBef>
                <a:spcPts val="0"/>
              </a:spcBef>
              <a:buClr>
                <a:schemeClr val="dk2"/>
              </a:buClr>
              <a:buSzPct val="100000"/>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a:spcBef>
                <a:spcPts val="0"/>
              </a:spcBef>
              <a:buClr>
                <a:schemeClr val="dk2"/>
              </a:buClr>
              <a:buChar char="■"/>
              <a:defRPr>
                <a:solidFill>
                  <a:schemeClr val="dk2"/>
                </a:solidFill>
              </a:defRPr>
            </a:lvl9pPr>
          </a:lstStyle>
          <a:p>
            <a:endParaRPr/>
          </a:p>
        </p:txBody>
      </p:sp>
    </p:spTree>
    <p:extLst>
      <p:ext uri="{BB962C8B-B14F-4D97-AF65-F5344CB8AC3E}">
        <p14:creationId xmlns:p14="http://schemas.microsoft.com/office/powerpoint/2010/main" val="1677656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070631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5388941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104556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59728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8696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5"/>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50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5" name="TextBox 14"/>
          <p:cNvSpPr txBox="1"/>
          <p:nvPr userDrawn="1"/>
        </p:nvSpPr>
        <p:spPr bwMode="gray">
          <a:xfrm>
            <a:off x="366723" y="5018456"/>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2017 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9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4713971"/>
            <a:ext cx="957262" cy="219455"/>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05920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684281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9985065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234131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930696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10A02D-575E-5748-A4FF-A08397CAB70F}" type="datetimeFigureOut">
              <a:rPr lang="en-US" smtClean="0">
                <a:solidFill>
                  <a:prstClr val="white">
                    <a:tint val="75000"/>
                  </a:prstClr>
                </a:solidFill>
                <a:latin typeface="Calibri"/>
              </a:rPr>
              <a:pPr/>
              <a:t>3/2/17</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4F7EC03A-B04A-854B-966C-3F66F6CC6DE8}"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972290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mp Basic with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5"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65"/>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ctr"/>
          <a:lstStyle/>
          <a:p>
            <a:pPr defTabSz="457034"/>
            <a:endParaRPr lang="en-US" dirty="0">
              <a:solidFill>
                <a:prstClr val="white"/>
              </a:solidFill>
              <a:latin typeface="News Gothic MT"/>
            </a:endParaRPr>
          </a:p>
        </p:txBody>
      </p:sp>
      <p:sp>
        <p:nvSpPr>
          <p:cNvPr id="7" name="TextBox 6"/>
          <p:cNvSpPr txBox="1"/>
          <p:nvPr userDrawn="1"/>
        </p:nvSpPr>
        <p:spPr bwMode="gray">
          <a:xfrm>
            <a:off x="366729" y="5018464"/>
            <a:ext cx="2274887" cy="92333"/>
          </a:xfrm>
          <a:prstGeom prst="rect">
            <a:avLst/>
          </a:prstGeom>
          <a:noFill/>
        </p:spPr>
        <p:txBody>
          <a:bodyPr wrap="square" lIns="0" tIns="0" rIns="0" bIns="0" rtlCol="0">
            <a:spAutoFit/>
          </a:bodyPr>
          <a:lstStyle/>
          <a:p>
            <a:pPr defTabSz="457034"/>
            <a:r>
              <a:rPr lang="en-US" sz="600" dirty="0">
                <a:solidFill>
                  <a:prstClr val="white">
                    <a:lumMod val="50000"/>
                  </a:prstClr>
                </a:solidFill>
                <a:latin typeface="Calibri"/>
              </a:rPr>
              <a:t>© Copyright 2015 Pivotal. All rights reserved.</a:t>
            </a:r>
          </a:p>
        </p:txBody>
      </p:sp>
      <p:pic>
        <p:nvPicPr>
          <p:cNvPr id="8" name="Picture 7"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5" y="4713981"/>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718341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3" y="785818"/>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3" y="785818"/>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3" y="325443"/>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theme" Target="../theme/theme2.xml"/><Relationship Id="rId19"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theme" Target="../theme/theme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5"/>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501"/>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9" name="TextBox 8"/>
          <p:cNvSpPr txBox="1"/>
          <p:nvPr/>
        </p:nvSpPr>
        <p:spPr bwMode="gray">
          <a:xfrm>
            <a:off x="366723" y="5018456"/>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Copyright 2017</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Pivotal.</a:t>
            </a:r>
            <a:r>
              <a:rPr lang="en-US" sz="650" baseline="0" dirty="0" smtClean="0">
                <a:solidFill>
                  <a:schemeClr val="bg1">
                    <a:lumMod val="50000"/>
                  </a:schemeClr>
                </a:solidFill>
                <a:latin typeface="Arial"/>
                <a:cs typeface="Arial"/>
              </a:rPr>
              <a:t> </a:t>
            </a:r>
            <a:r>
              <a:rPr lang="en-US" sz="650" dirty="0" smtClean="0">
                <a:solidFill>
                  <a:schemeClr val="bg1">
                    <a:lumMod val="50000"/>
                  </a:schemeClr>
                </a:solidFill>
                <a:latin typeface="Arial"/>
                <a:cs typeface="Arial"/>
              </a:rPr>
              <a:t>All rights reserved.</a:t>
            </a:r>
            <a:endParaRPr lang="en-US" sz="650" dirty="0">
              <a:solidFill>
                <a:schemeClr val="bg1">
                  <a:lumMod val="50000"/>
                </a:schemeClr>
              </a:solidFill>
              <a:latin typeface="Arial"/>
              <a:cs typeface="Arial"/>
            </a:endParaRPr>
          </a:p>
        </p:txBody>
      </p:sp>
      <p:pic>
        <p:nvPicPr>
          <p:cNvPr id="6" name="Picture 5" descr="Pivotal_Logo_white.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41733" y="4713971"/>
            <a:ext cx="957262" cy="219455"/>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77" r:id="rId8"/>
    <p:sldLayoutId id="2147483678" r:id="rId9"/>
    <p:sldLayoutId id="2147483679" r:id="rId10"/>
    <p:sldLayoutId id="2147483680" r:id="rId11"/>
    <p:sldLayoutId id="2147483681" r:id="rId12"/>
    <p:sldLayoutId id="2147483686" r:id="rId13"/>
    <p:sldLayoutId id="2147483698" r:id="rId14"/>
    <p:sldLayoutId id="2147483691" r:id="rId15"/>
    <p:sldLayoutId id="2147483752" r:id="rId16"/>
    <p:sldLayoutId id="2147483769"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srgbClr val="FFFFFF"/>
              </a:solidFill>
              <a:latin typeface="Arial"/>
            </a:endParaRPr>
          </a:p>
        </p:txBody>
      </p:sp>
      <p:sp>
        <p:nvSpPr>
          <p:cNvPr id="12" name="TextBox 11"/>
          <p:cNvSpPr txBox="1"/>
          <p:nvPr/>
        </p:nvSpPr>
        <p:spPr bwMode="gray">
          <a:xfrm flipH="1">
            <a:off x="8553450" y="5021263"/>
            <a:ext cx="533400" cy="123825"/>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05388A00-A23D-4D43-AD9A-5C5552D25C47}" type="slidenum">
              <a:rPr lang="en-US" sz="800" smtClean="0">
                <a:solidFill>
                  <a:srgbClr val="7F7F7F"/>
                </a:solidFill>
                <a:cs typeface="Arial" charset="0"/>
              </a:rPr>
              <a:pPr algn="r" eaLnBrk="1" fontAlgn="base" hangingPunct="1">
                <a:spcBef>
                  <a:spcPct val="0"/>
                </a:spcBef>
                <a:spcAft>
                  <a:spcPct val="0"/>
                </a:spcAft>
                <a:defRPr/>
              </a:pPr>
              <a:t>‹#›</a:t>
            </a:fld>
            <a:endParaRPr lang="en-US" sz="800" smtClean="0">
              <a:solidFill>
                <a:srgbClr val="7F7F7F"/>
              </a:solidFill>
              <a:cs typeface="Arial" charset="0"/>
            </a:endParaRPr>
          </a:p>
        </p:txBody>
      </p:sp>
      <p:sp>
        <p:nvSpPr>
          <p:cNvPr id="9" name="TextBox 8"/>
          <p:cNvSpPr txBox="1"/>
          <p:nvPr/>
        </p:nvSpPr>
        <p:spPr bwMode="gray">
          <a:xfrm>
            <a:off x="366713" y="5018088"/>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dirty="0" smtClean="0">
                <a:solidFill>
                  <a:srgbClr val="7F7F7F"/>
                </a:solidFill>
                <a:cs typeface="Arial" charset="0"/>
              </a:rPr>
              <a:t>© Copyright 2016 Pivotal. All rights reserved.</a:t>
            </a:r>
          </a:p>
        </p:txBody>
      </p:sp>
      <p:pic>
        <p:nvPicPr>
          <p:cNvPr id="1029" name="Picture 5" descr="Pivotal_Logo_white.png"/>
          <p:cNvPicPr>
            <a:picLocks noChangeAspect="1"/>
          </p:cNvPicPr>
          <p:nvPr userDrawn="1"/>
        </p:nvPicPr>
        <p:blipFill>
          <a:blip r:embed="rId19"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52315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70" r:id="rId16"/>
    <p:sldLayoutId id="214748377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kern="1200">
          <a:solidFill>
            <a:srgbClr val="2C95DD"/>
          </a:solidFill>
          <a:latin typeface="MetaNormalLF-Roman" pitchFamily="34" charset="0"/>
          <a:ea typeface="ＭＳ Ｐゴシック" charset="0"/>
          <a:cs typeface="ＭＳ Ｐゴシック" charset="0"/>
        </a:defRPr>
      </a:lvl1pPr>
      <a:lvl2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eaLnBrk="0" fontAlgn="base" hangingPunct="0">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p:titleStyle>
    <p:bodyStyle>
      <a:lvl1pPr marL="228600" indent="-228600" algn="l" rtl="0" eaLnBrk="0" fontAlgn="base" hangingPunct="0">
        <a:spcBef>
          <a:spcPct val="20000"/>
        </a:spcBef>
        <a:spcAft>
          <a:spcPct val="0"/>
        </a:spcAft>
        <a:buClr>
          <a:srgbClr val="2C95DD"/>
        </a:buClr>
        <a:buFont typeface="Arial" charset="0"/>
        <a:buChar char="•"/>
        <a:defRPr sz="2800" kern="1200">
          <a:solidFill>
            <a:schemeClr val="tx1"/>
          </a:solidFill>
          <a:latin typeface="MetaNormalLF-Roman" pitchFamily="34" charset="0"/>
          <a:ea typeface="ＭＳ Ｐゴシック" charset="0"/>
          <a:cs typeface="ＭＳ Ｐゴシック" charset="0"/>
        </a:defRPr>
      </a:lvl1pPr>
      <a:lvl2pPr marL="742950" indent="-285750" algn="l" rtl="0" eaLnBrk="0" fontAlgn="base" hangingPunct="0">
        <a:spcBef>
          <a:spcPct val="20000"/>
        </a:spcBef>
        <a:spcAft>
          <a:spcPct val="0"/>
        </a:spcAft>
        <a:buClr>
          <a:srgbClr val="2C95DD"/>
        </a:buClr>
        <a:buFont typeface="Arial" charset="0"/>
        <a:buChar char="–"/>
        <a:defRPr sz="2400" kern="1200">
          <a:solidFill>
            <a:schemeClr val="tx1"/>
          </a:solidFill>
          <a:latin typeface="MetaNormalLF-Roman" pitchFamily="34" charset="0"/>
          <a:ea typeface="ＭＳ Ｐゴシック" charset="0"/>
          <a:cs typeface="ＭＳ Ｐゴシック" charset="0"/>
        </a:defRPr>
      </a:lvl2pPr>
      <a:lvl3pPr marL="1143000" indent="-228600" algn="l" rtl="0" eaLnBrk="0" fontAlgn="base" hangingPunct="0">
        <a:spcBef>
          <a:spcPct val="20000"/>
        </a:spcBef>
        <a:spcAft>
          <a:spcPct val="0"/>
        </a:spcAft>
        <a:buClr>
          <a:srgbClr val="2C95DD"/>
        </a:buClr>
        <a:buFont typeface="Arial" charset="0"/>
        <a:buChar char="•"/>
        <a:defRPr sz="2000" kern="1200">
          <a:solidFill>
            <a:schemeClr val="tx1"/>
          </a:solidFill>
          <a:latin typeface="MetaNormalLF-Roman" pitchFamily="34" charset="0"/>
          <a:ea typeface="ＭＳ Ｐゴシック" charset="0"/>
          <a:cs typeface="ＭＳ Ｐゴシック" charset="0"/>
        </a:defRPr>
      </a:lvl3pPr>
      <a:lvl4pPr marL="1600200" indent="-228600"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ＭＳ Ｐゴシック" charset="0"/>
        </a:defRPr>
      </a:lvl4pPr>
      <a:lvl5pPr marL="2057400" indent="-228600" algn="l" rtl="0" eaLnBrk="0" fontAlgn="base" hangingPunct="0">
        <a:spcBef>
          <a:spcPct val="20000"/>
        </a:spcBef>
        <a:spcAft>
          <a:spcPct val="0"/>
        </a:spcAft>
        <a:buClr>
          <a:srgbClr val="2C95DD"/>
        </a:buClr>
        <a:buFont typeface="Arial" charset="0"/>
        <a:buChar char="»"/>
        <a:defRPr kern="1200">
          <a:solidFill>
            <a:schemeClr val="tx1"/>
          </a:solidFill>
          <a:latin typeface="MetaNormalLF-Roman" pitchFamily="34" charset="0"/>
          <a:ea typeface="ＭＳ Ｐゴシック" charset="0"/>
          <a:cs typeface="ＭＳ Ｐゴシック"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A310A02D-575E-5748-A4FF-A08397CAB70F}" type="datetimeFigureOut">
              <a:rPr lang="en-US" smtClean="0">
                <a:solidFill>
                  <a:prstClr val="white">
                    <a:tint val="75000"/>
                  </a:prstClr>
                </a:solidFill>
                <a:latin typeface="Calibri"/>
              </a:rPr>
              <a:pPr defTabSz="457200"/>
              <a:t>3/2/17</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F7EC03A-B04A-854B-966C-3F66F6CC6DE8}" type="slidenum">
              <a:rPr lang="en-US" smtClean="0">
                <a:solidFill>
                  <a:prstClr val="white">
                    <a:tint val="75000"/>
                  </a:prstClr>
                </a:solidFill>
                <a:latin typeface="Calibri"/>
              </a:rPr>
              <a:pPr defTabSz="457200"/>
              <a:t>‹#›</a:t>
            </a:fld>
            <a:endParaRPr lang="en-US">
              <a:solidFill>
                <a:prstClr val="white">
                  <a:tint val="75000"/>
                </a:prstClr>
              </a:solidFill>
              <a:latin typeface="Calibri"/>
            </a:endParaRPr>
          </a:p>
        </p:txBody>
      </p:sp>
    </p:spTree>
    <p:extLst>
      <p:ext uri="{BB962C8B-B14F-4D97-AF65-F5344CB8AC3E}">
        <p14:creationId xmlns:p14="http://schemas.microsoft.com/office/powerpoint/2010/main" val="3258942882"/>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jpe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9" Type="http://schemas.openxmlformats.org/officeDocument/2006/relationships/image" Target="../media/image77.png"/><Relationship Id="rId20" Type="http://schemas.openxmlformats.org/officeDocument/2006/relationships/image" Target="../media/image88.png"/><Relationship Id="rId21" Type="http://schemas.openxmlformats.org/officeDocument/2006/relationships/image" Target="../media/image89.png"/><Relationship Id="rId22" Type="http://schemas.openxmlformats.org/officeDocument/2006/relationships/image" Target="../media/image90.png"/><Relationship Id="rId23" Type="http://schemas.openxmlformats.org/officeDocument/2006/relationships/image" Target="../media/image91.png"/><Relationship Id="rId24" Type="http://schemas.openxmlformats.org/officeDocument/2006/relationships/image" Target="../media/image92.png"/><Relationship Id="rId25" Type="http://schemas.openxmlformats.org/officeDocument/2006/relationships/image" Target="../media/image93.png"/><Relationship Id="rId26" Type="http://schemas.openxmlformats.org/officeDocument/2006/relationships/image" Target="../media/image94.png"/><Relationship Id="rId10" Type="http://schemas.openxmlformats.org/officeDocument/2006/relationships/image" Target="../media/image78.png"/><Relationship Id="rId11" Type="http://schemas.openxmlformats.org/officeDocument/2006/relationships/image" Target="../media/image79.png"/><Relationship Id="rId12" Type="http://schemas.openxmlformats.org/officeDocument/2006/relationships/image" Target="../media/image80.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83.png"/><Relationship Id="rId16" Type="http://schemas.openxmlformats.org/officeDocument/2006/relationships/image" Target="../media/image84.png"/><Relationship Id="rId17" Type="http://schemas.openxmlformats.org/officeDocument/2006/relationships/image" Target="../media/image85.png"/><Relationship Id="rId18" Type="http://schemas.openxmlformats.org/officeDocument/2006/relationships/image" Target="../media/image86.png"/><Relationship Id="rId19" Type="http://schemas.openxmlformats.org/officeDocument/2006/relationships/image" Target="../media/image87.png"/><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comments" Target="../comments/comment1.xml"/><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comments" Target="../comments/comment2.xml"/><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29.xml"/><Relationship Id="rId2"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comments" Target="../comments/comment3.xml"/><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comments" Target="../comments/comment4.xml"/><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6.png"/><Relationship Id="rId3"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8.png"/><Relationship Id="rId3"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comments" Target="../comments/comment5.xml"/><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61.png"/><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s://blog.pivotal.io/data-science-pivota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2.jpeg"/><Relationship Id="rId4" Type="http://schemas.openxmlformats.org/officeDocument/2006/relationships/image" Target="../media/image123.jpeg"/><Relationship Id="rId5" Type="http://schemas.openxmlformats.org/officeDocument/2006/relationships/image" Target="../media/image124.jpeg"/><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38.png"/><Relationship Id="rId23" Type="http://schemas.openxmlformats.org/officeDocument/2006/relationships/image" Target="../media/image39.png"/><Relationship Id="rId24" Type="http://schemas.openxmlformats.org/officeDocument/2006/relationships/image" Target="../media/image40.png"/><Relationship Id="rId25" Type="http://schemas.openxmlformats.org/officeDocument/2006/relationships/image" Target="../media/image41.png"/><Relationship Id="rId26" Type="http://schemas.openxmlformats.org/officeDocument/2006/relationships/image" Target="../media/image42.png"/><Relationship Id="rId27" Type="http://schemas.openxmlformats.org/officeDocument/2006/relationships/image" Target="../media/image43.emf"/><Relationship Id="rId28" Type="http://schemas.openxmlformats.org/officeDocument/2006/relationships/image" Target="../media/image44.png"/><Relationship Id="rId29"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png"/><Relationship Id="rId30" Type="http://schemas.openxmlformats.org/officeDocument/2006/relationships/image" Target="../media/image46.png"/><Relationship Id="rId31" Type="http://schemas.openxmlformats.org/officeDocument/2006/relationships/image" Target="../media/image47.png"/><Relationship Id="rId32" Type="http://schemas.openxmlformats.org/officeDocument/2006/relationships/image" Target="../media/image48.png"/><Relationship Id="rId9"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33" Type="http://schemas.openxmlformats.org/officeDocument/2006/relationships/image" Target="../media/image49.png"/><Relationship Id="rId34" Type="http://schemas.openxmlformats.org/officeDocument/2006/relationships/image" Target="../media/image50.png"/><Relationship Id="rId35" Type="http://schemas.openxmlformats.org/officeDocument/2006/relationships/image" Target="../media/image51.png"/><Relationship Id="rId36" Type="http://schemas.openxmlformats.org/officeDocument/2006/relationships/image" Target="../media/image52.png"/><Relationship Id="rId10" Type="http://schemas.openxmlformats.org/officeDocument/2006/relationships/image" Target="../media/image26.jpe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37" Type="http://schemas.openxmlformats.org/officeDocument/2006/relationships/image" Target="../media/image53.png"/><Relationship Id="rId38" Type="http://schemas.openxmlformats.org/officeDocument/2006/relationships/image" Target="../media/image54.jpeg"/><Relationship Id="rId3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Shape 561"/>
          <p:cNvPicPr preferRelativeResize="0"/>
          <p:nvPr/>
        </p:nvPicPr>
        <p:blipFill rotWithShape="1">
          <a:blip r:embed="rId3">
            <a:alphaModFix/>
          </a:blip>
          <a:srcRect/>
          <a:stretch/>
        </p:blipFill>
        <p:spPr>
          <a:xfrm>
            <a:off x="0" y="-16758"/>
            <a:ext cx="9144000" cy="5160257"/>
          </a:xfrm>
          <a:prstGeom prst="rect">
            <a:avLst/>
          </a:prstGeom>
          <a:noFill/>
          <a:ln>
            <a:noFill/>
          </a:ln>
        </p:spPr>
      </p:pic>
      <p:pic>
        <p:nvPicPr>
          <p:cNvPr id="563" name="Shape 563"/>
          <p:cNvPicPr preferRelativeResize="0"/>
          <p:nvPr/>
        </p:nvPicPr>
        <p:blipFill rotWithShape="1">
          <a:blip r:embed="rId4">
            <a:alphaModFix/>
          </a:blip>
          <a:srcRect/>
          <a:stretch/>
        </p:blipFill>
        <p:spPr>
          <a:xfrm>
            <a:off x="286360" y="580170"/>
            <a:ext cx="1965993" cy="461229"/>
          </a:xfrm>
          <a:prstGeom prst="rect">
            <a:avLst/>
          </a:prstGeom>
          <a:noFill/>
          <a:ln>
            <a:noFill/>
          </a:ln>
        </p:spPr>
      </p:pic>
      <p:sp>
        <p:nvSpPr>
          <p:cNvPr id="6" name="Shape 99"/>
          <p:cNvSpPr txBox="1"/>
          <p:nvPr/>
        </p:nvSpPr>
        <p:spPr>
          <a:xfrm>
            <a:off x="618554" y="1619861"/>
            <a:ext cx="8110393" cy="1531076"/>
          </a:xfrm>
          <a:prstGeom prst="rect">
            <a:avLst/>
          </a:prstGeom>
          <a:noFill/>
          <a:ln>
            <a:noFill/>
          </a:ln>
        </p:spPr>
        <p:txBody>
          <a:bodyPr lIns="91425" tIns="45700" rIns="91425" bIns="45700" anchor="t" anchorCtr="0">
            <a:noAutofit/>
          </a:bodyPr>
          <a:lstStyle/>
          <a:p>
            <a:pPr lvl="0">
              <a:buClr>
                <a:schemeClr val="lt1"/>
              </a:buClr>
              <a:buSzPct val="25000"/>
            </a:pPr>
            <a:r>
              <a:rPr lang="en-US" sz="3200" b="1" dirty="0">
                <a:solidFill>
                  <a:srgbClr val="00AE9E"/>
                </a:solidFill>
              </a:rPr>
              <a:t>Overview of Pivotal Data Science Offering </a:t>
            </a:r>
            <a:r>
              <a:rPr lang="en-US" sz="3200" b="1" dirty="0" smtClean="0">
                <a:solidFill>
                  <a:srgbClr val="00AE9E"/>
                </a:solidFill>
              </a:rPr>
              <a:t>for ATB Financial </a:t>
            </a:r>
            <a:endParaRPr lang="en-US" sz="2400" b="0" i="0" u="none" strike="noStrike" cap="none" dirty="0" smtClean="0">
              <a:solidFill>
                <a:schemeClr val="lt1"/>
              </a:solidFill>
              <a:latin typeface="Arial"/>
              <a:ea typeface="Arial"/>
              <a:cs typeface="Arial"/>
              <a:sym typeface="Arial"/>
            </a:endParaRPr>
          </a:p>
        </p:txBody>
      </p:sp>
      <p:sp>
        <p:nvSpPr>
          <p:cNvPr id="2" name="Rectangle 1"/>
          <p:cNvSpPr/>
          <p:nvPr/>
        </p:nvSpPr>
        <p:spPr>
          <a:xfrm>
            <a:off x="648658" y="3498762"/>
            <a:ext cx="4546829" cy="923330"/>
          </a:xfrm>
          <a:prstGeom prst="rect">
            <a:avLst/>
          </a:prstGeom>
        </p:spPr>
        <p:txBody>
          <a:bodyPr wrap="square">
            <a:spAutoFit/>
          </a:bodyPr>
          <a:lstStyle/>
          <a:p>
            <a:pPr>
              <a:buClr>
                <a:schemeClr val="lt1"/>
              </a:buClr>
              <a:buSzPct val="25000"/>
            </a:pPr>
            <a:r>
              <a:rPr lang="en-US" dirty="0" smtClean="0">
                <a:solidFill>
                  <a:schemeClr val="bg1"/>
                </a:solidFill>
              </a:rPr>
              <a:t>Chris Rawles, Sr. Data Scientist</a:t>
            </a:r>
          </a:p>
          <a:p>
            <a:pPr>
              <a:buClr>
                <a:schemeClr val="lt1"/>
              </a:buClr>
              <a:buSzPct val="25000"/>
            </a:pPr>
            <a:endParaRPr lang="en-US" dirty="0" smtClean="0">
              <a:solidFill>
                <a:schemeClr val="accent3"/>
              </a:solidFill>
            </a:endParaRPr>
          </a:p>
          <a:p>
            <a:pPr>
              <a:buClr>
                <a:schemeClr val="lt1"/>
              </a:buClr>
              <a:buSzPct val="25000"/>
            </a:pPr>
            <a:r>
              <a:rPr lang="en-US" dirty="0" smtClean="0">
                <a:solidFill>
                  <a:schemeClr val="accent3"/>
                </a:solidFill>
              </a:rPr>
              <a:t>February XX, 2017</a:t>
            </a:r>
            <a:endParaRPr lang="en-US" dirty="0">
              <a:solidFill>
                <a:schemeClr val="accent3"/>
              </a:solidFill>
            </a:endParaRPr>
          </a:p>
        </p:txBody>
      </p:sp>
      <p:grpSp>
        <p:nvGrpSpPr>
          <p:cNvPr id="11" name="Group 10"/>
          <p:cNvGrpSpPr/>
          <p:nvPr/>
        </p:nvGrpSpPr>
        <p:grpSpPr>
          <a:xfrm>
            <a:off x="5313391" y="542460"/>
            <a:ext cx="3300349" cy="546065"/>
            <a:chOff x="2781969" y="466511"/>
            <a:chExt cx="3602739" cy="596098"/>
          </a:xfrm>
        </p:grpSpPr>
        <p:sp>
          <p:nvSpPr>
            <p:cNvPr id="10" name="Rectangle 9"/>
            <p:cNvSpPr/>
            <p:nvPr/>
          </p:nvSpPr>
          <p:spPr>
            <a:xfrm>
              <a:off x="2781969" y="466511"/>
              <a:ext cx="3602739" cy="596098"/>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TBFinancialTM_Logo-Dec-07.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056" y="540784"/>
              <a:ext cx="3419856" cy="438912"/>
            </a:xfrm>
            <a:prstGeom prst="rect">
              <a:avLst/>
            </a:prstGeom>
          </p:spPr>
        </p:pic>
      </p:grpSp>
    </p:spTree>
    <p:extLst>
      <p:ext uri="{BB962C8B-B14F-4D97-AF65-F5344CB8AC3E}">
        <p14:creationId xmlns:p14="http://schemas.microsoft.com/office/powerpoint/2010/main" val="3613516822"/>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Group 2"/>
          <p:cNvGrpSpPr>
            <a:grpSpLocks/>
          </p:cNvGrpSpPr>
          <p:nvPr/>
        </p:nvGrpSpPr>
        <p:grpSpPr bwMode="auto">
          <a:xfrm>
            <a:off x="3918340" y="271463"/>
            <a:ext cx="5014913" cy="533400"/>
            <a:chOff x="3872530" y="300038"/>
            <a:chExt cx="5014295" cy="533400"/>
          </a:xfrm>
        </p:grpSpPr>
        <p:pic>
          <p:nvPicPr>
            <p:cNvPr id="36883" name="Picture 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72530" y="367082"/>
              <a:ext cx="863600" cy="42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4" name="Picture 10"/>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85000" y="377428"/>
              <a:ext cx="884238" cy="44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5" name="Picture 1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062913" y="386954"/>
              <a:ext cx="823912"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6" name="Picture 1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49975" y="371475"/>
              <a:ext cx="725488" cy="44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7" name="Picture 1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54613" y="300038"/>
              <a:ext cx="849312" cy="51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866" name="Title 2"/>
          <p:cNvSpPr>
            <a:spLocks noGrp="1"/>
          </p:cNvSpPr>
          <p:nvPr>
            <p:ph type="title"/>
          </p:nvPr>
        </p:nvSpPr>
        <p:spPr>
          <a:xfrm>
            <a:off x="1592406" y="152400"/>
            <a:ext cx="4557818" cy="690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rmAutofit/>
          </a:bodyPr>
          <a:lstStyle/>
          <a:p>
            <a:r>
              <a:rPr lang="en-US" dirty="0" smtClean="0">
                <a:latin typeface="Arial" charset="0"/>
                <a:cs typeface="Arial" charset="0"/>
              </a:rPr>
              <a:t>Functions</a:t>
            </a:r>
            <a:endParaRPr lang="en-US" b="1" dirty="0">
              <a:latin typeface="Arial" charset="0"/>
              <a:cs typeface="Arial" charset="0"/>
            </a:endParaRPr>
          </a:p>
        </p:txBody>
      </p:sp>
      <p:sp>
        <p:nvSpPr>
          <p:cNvPr id="14" name="Rectangle 13"/>
          <p:cNvSpPr/>
          <p:nvPr/>
        </p:nvSpPr>
        <p:spPr bwMode="auto">
          <a:xfrm>
            <a:off x="501559" y="1485607"/>
            <a:ext cx="2515462" cy="3016210"/>
          </a:xfrm>
          <a:prstGeom prst="rect">
            <a:avLst/>
          </a:prstGeom>
          <a:ln w="12700" cmpd="sng">
            <a:solidFill>
              <a:srgbClr val="4D4D4D"/>
            </a:solidFill>
          </a:ln>
        </p:spPr>
        <p:style>
          <a:lnRef idx="2">
            <a:schemeClr val="dk1"/>
          </a:lnRef>
          <a:fillRef idx="1">
            <a:schemeClr val="lt1"/>
          </a:fillRef>
          <a:effectRef idx="0">
            <a:schemeClr val="dk1"/>
          </a:effectRef>
          <a:fontRef idx="minor">
            <a:schemeClr val="dk1"/>
          </a:fontRef>
        </p:style>
        <p:txBody>
          <a:bodyPr wrap="square">
            <a:spAutoFit/>
          </a:bodyPr>
          <a:lstStyle/>
          <a:p>
            <a:pPr algn="just">
              <a:defRPr/>
            </a:pPr>
            <a:r>
              <a:rPr lang="en-US" sz="1000" b="1" dirty="0" smtClean="0">
                <a:solidFill>
                  <a:srgbClr val="008881"/>
                </a:solidFill>
              </a:rPr>
              <a:t>Supervised Learning</a:t>
            </a:r>
          </a:p>
          <a:p>
            <a:pPr algn="just">
              <a:defRPr/>
            </a:pPr>
            <a:r>
              <a:rPr lang="en-US" sz="1000" i="1" dirty="0" smtClean="0">
                <a:solidFill>
                  <a:schemeClr val="tx2"/>
                </a:solidFill>
              </a:rPr>
              <a:t>Regression Models</a:t>
            </a:r>
            <a:endParaRPr lang="en-US" sz="1000" i="1" dirty="0">
              <a:solidFill>
                <a:schemeClr val="tx2"/>
              </a:solidFill>
            </a:endParaRPr>
          </a:p>
          <a:p>
            <a:pPr marL="171450" indent="-171450" algn="just">
              <a:buFont typeface="Arial"/>
              <a:buChar char="•"/>
              <a:defRPr/>
            </a:pPr>
            <a:r>
              <a:rPr lang="en-US" sz="1000" dirty="0" smtClean="0"/>
              <a:t>Cox </a:t>
            </a:r>
            <a:r>
              <a:rPr lang="en-US" sz="1000" dirty="0"/>
              <a:t>Proportional Hazards Regression</a:t>
            </a:r>
          </a:p>
          <a:p>
            <a:pPr marL="171450" indent="-171450" algn="just">
              <a:buFont typeface="Arial"/>
              <a:buChar char="•"/>
              <a:defRPr/>
            </a:pPr>
            <a:r>
              <a:rPr lang="en-US" sz="1000" dirty="0"/>
              <a:t>Elastic Net Regularization</a:t>
            </a:r>
          </a:p>
          <a:p>
            <a:pPr marL="171450" indent="-171450" algn="just">
              <a:buFont typeface="Arial"/>
              <a:buChar char="•"/>
              <a:defRPr/>
            </a:pPr>
            <a:r>
              <a:rPr lang="en-US" sz="1000" dirty="0" smtClean="0"/>
              <a:t>Generalized Linear Models</a:t>
            </a:r>
          </a:p>
          <a:p>
            <a:pPr marL="171450" indent="-171450" algn="just">
              <a:buFont typeface="Arial"/>
              <a:buChar char="•"/>
              <a:defRPr/>
            </a:pPr>
            <a:r>
              <a:rPr lang="en-US" sz="1000" dirty="0" smtClean="0"/>
              <a:t>Linear </a:t>
            </a:r>
            <a:r>
              <a:rPr lang="en-US" sz="1000" dirty="0"/>
              <a:t>Regression</a:t>
            </a:r>
          </a:p>
          <a:p>
            <a:pPr marL="171450" indent="-171450" algn="just">
              <a:buFont typeface="Arial"/>
              <a:buChar char="•"/>
              <a:defRPr/>
            </a:pPr>
            <a:r>
              <a:rPr lang="en-US" sz="1000" dirty="0"/>
              <a:t>Logistic </a:t>
            </a:r>
            <a:r>
              <a:rPr lang="en-US" sz="1000" dirty="0" smtClean="0"/>
              <a:t>Regression</a:t>
            </a:r>
          </a:p>
          <a:p>
            <a:pPr marL="171450" indent="-171450" algn="just">
              <a:buFont typeface="Arial"/>
              <a:buChar char="•"/>
              <a:defRPr/>
            </a:pPr>
            <a:r>
              <a:rPr lang="en-US" sz="1000" dirty="0"/>
              <a:t>Marginal </a:t>
            </a:r>
            <a:r>
              <a:rPr lang="en-US" sz="1000" dirty="0" smtClean="0"/>
              <a:t>Effects</a:t>
            </a:r>
          </a:p>
          <a:p>
            <a:pPr marL="171450" indent="-171450" algn="just">
              <a:buFont typeface="Arial"/>
              <a:buChar char="•"/>
              <a:defRPr/>
            </a:pPr>
            <a:r>
              <a:rPr lang="en-US" sz="1000" dirty="0" smtClean="0"/>
              <a:t>Multinomial Regression</a:t>
            </a:r>
          </a:p>
          <a:p>
            <a:pPr marL="171450" indent="-171450" algn="just">
              <a:buFont typeface="Arial"/>
              <a:buChar char="•"/>
              <a:defRPr/>
            </a:pPr>
            <a:r>
              <a:rPr lang="en-US" sz="1000" dirty="0" smtClean="0"/>
              <a:t>Ordinal Regression</a:t>
            </a:r>
            <a:endParaRPr lang="en-US" sz="1000" dirty="0"/>
          </a:p>
          <a:p>
            <a:pPr marL="171450" indent="-171450" algn="just">
              <a:buFont typeface="Arial"/>
              <a:buChar char="•"/>
              <a:defRPr/>
            </a:pPr>
            <a:r>
              <a:rPr lang="en-US" sz="1000" dirty="0" smtClean="0"/>
              <a:t>Robust Variance, Clustered Variance</a:t>
            </a:r>
          </a:p>
          <a:p>
            <a:pPr marL="171450" indent="-171450" algn="just">
              <a:buFont typeface="Arial"/>
              <a:buChar char="•"/>
              <a:defRPr/>
            </a:pPr>
            <a:r>
              <a:rPr lang="en-US" sz="1000" dirty="0" smtClean="0"/>
              <a:t>Support Vector Machines</a:t>
            </a:r>
          </a:p>
          <a:p>
            <a:pPr algn="just">
              <a:defRPr/>
            </a:pPr>
            <a:r>
              <a:rPr lang="en-US" sz="1000" i="1" dirty="0" smtClean="0">
                <a:solidFill>
                  <a:schemeClr val="tx2"/>
                </a:solidFill>
              </a:rPr>
              <a:t>Tree Methods</a:t>
            </a:r>
            <a:endParaRPr lang="en-US" sz="1000" i="1" dirty="0">
              <a:solidFill>
                <a:schemeClr val="tx2"/>
              </a:solidFill>
            </a:endParaRPr>
          </a:p>
          <a:p>
            <a:pPr marL="171450" indent="-171450" algn="just">
              <a:buFont typeface="Arial"/>
              <a:buChar char="•"/>
              <a:defRPr/>
            </a:pPr>
            <a:r>
              <a:rPr lang="en-US" sz="1000" dirty="0" smtClean="0"/>
              <a:t>Decision Tree</a:t>
            </a:r>
          </a:p>
          <a:p>
            <a:pPr marL="171450" indent="-171450" algn="just">
              <a:buFont typeface="Arial"/>
              <a:buChar char="•"/>
              <a:defRPr/>
            </a:pPr>
            <a:r>
              <a:rPr lang="en-US" sz="1000" dirty="0" smtClean="0"/>
              <a:t>Random Forest</a:t>
            </a:r>
          </a:p>
          <a:p>
            <a:pPr algn="just">
              <a:defRPr/>
            </a:pPr>
            <a:r>
              <a:rPr lang="en-US" sz="1000" i="1" dirty="0" smtClean="0">
                <a:solidFill>
                  <a:schemeClr val="tx2"/>
                </a:solidFill>
              </a:rPr>
              <a:t>Other Methods</a:t>
            </a:r>
            <a:endParaRPr lang="en-US" sz="1000" i="1" dirty="0">
              <a:solidFill>
                <a:schemeClr val="tx2"/>
              </a:solidFill>
            </a:endParaRPr>
          </a:p>
          <a:p>
            <a:pPr marL="171450" indent="-171450" algn="just">
              <a:buFont typeface="Arial"/>
              <a:buChar char="•"/>
              <a:defRPr/>
            </a:pPr>
            <a:r>
              <a:rPr lang="en-US" sz="1000" dirty="0" smtClean="0"/>
              <a:t>Conditional Random Field</a:t>
            </a:r>
          </a:p>
          <a:p>
            <a:pPr marL="171450" indent="-171450" algn="just">
              <a:buFont typeface="Arial"/>
              <a:buChar char="•"/>
              <a:defRPr/>
            </a:pPr>
            <a:r>
              <a:rPr lang="en-US" sz="1000" dirty="0" smtClean="0"/>
              <a:t>Naïve Bayes</a:t>
            </a:r>
          </a:p>
          <a:p>
            <a:pPr marL="171450" indent="-171450" algn="just">
              <a:buFont typeface="Arial"/>
              <a:buChar char="•"/>
              <a:defRPr/>
            </a:pPr>
            <a:endParaRPr lang="en-US" sz="1000" dirty="0" smtClean="0"/>
          </a:p>
        </p:txBody>
      </p:sp>
      <p:sp>
        <p:nvSpPr>
          <p:cNvPr id="15" name="Rectangle 14"/>
          <p:cNvSpPr/>
          <p:nvPr/>
        </p:nvSpPr>
        <p:spPr bwMode="auto">
          <a:xfrm>
            <a:off x="3322768" y="1485607"/>
            <a:ext cx="2512287" cy="707886"/>
          </a:xfrm>
          <a:prstGeom prst="rect">
            <a:avLst/>
          </a:prstGeom>
          <a:ln w="12700" cmpd="sng">
            <a:solidFill>
              <a:srgbClr val="4D4D4D"/>
            </a:solidFill>
          </a:ln>
        </p:spPr>
        <p:txBody>
          <a:bodyPr wrap="square">
            <a:spAutoFit/>
          </a:bodyPr>
          <a:lstStyle/>
          <a:p>
            <a:pPr>
              <a:defRPr/>
            </a:pPr>
            <a:r>
              <a:rPr lang="en-US" sz="1000" b="1" dirty="0" smtClean="0">
                <a:solidFill>
                  <a:srgbClr val="008881"/>
                </a:solidFill>
              </a:rPr>
              <a:t>Unsupervised Learning</a:t>
            </a:r>
            <a:endParaRPr lang="en-US" sz="1000" b="1" dirty="0">
              <a:solidFill>
                <a:srgbClr val="008881"/>
              </a:solidFill>
            </a:endParaRPr>
          </a:p>
          <a:p>
            <a:pPr marL="171450" indent="-171450">
              <a:buFont typeface="Arial"/>
              <a:buChar char="•"/>
              <a:defRPr/>
            </a:pPr>
            <a:r>
              <a:rPr lang="en-US" sz="1000" dirty="0" smtClean="0"/>
              <a:t>Association </a:t>
            </a:r>
            <a:r>
              <a:rPr lang="en-US" sz="1000" dirty="0"/>
              <a:t>Rules (</a:t>
            </a:r>
            <a:r>
              <a:rPr lang="en-US" sz="1000" dirty="0" smtClean="0"/>
              <a:t>Apriori)</a:t>
            </a:r>
            <a:endParaRPr lang="en-US" sz="1000" dirty="0"/>
          </a:p>
          <a:p>
            <a:pPr marL="171450" indent="-171450">
              <a:buFont typeface="Arial"/>
              <a:buChar char="•"/>
              <a:defRPr/>
            </a:pPr>
            <a:r>
              <a:rPr lang="en-US" sz="1000" dirty="0" smtClean="0"/>
              <a:t>Clustering (K-</a:t>
            </a:r>
            <a:r>
              <a:rPr lang="en-US" sz="1000" dirty="0"/>
              <a:t>m</a:t>
            </a:r>
            <a:r>
              <a:rPr lang="en-US" sz="1000" dirty="0" smtClean="0"/>
              <a:t>eans</a:t>
            </a:r>
            <a:r>
              <a:rPr lang="en-US" sz="1000" dirty="0"/>
              <a:t>) </a:t>
            </a:r>
            <a:endParaRPr lang="en-US" sz="1000" dirty="0" smtClean="0"/>
          </a:p>
          <a:p>
            <a:pPr marL="171450" indent="-171450">
              <a:buFont typeface="Arial"/>
              <a:buChar char="•"/>
              <a:defRPr/>
            </a:pPr>
            <a:r>
              <a:rPr lang="en-US" sz="1000" dirty="0"/>
              <a:t>Topic Modeling (LDA</a:t>
            </a:r>
            <a:r>
              <a:rPr lang="en-US" sz="1000" dirty="0" smtClean="0"/>
              <a:t>)</a:t>
            </a:r>
            <a:endParaRPr lang="en-US" sz="1000" dirty="0"/>
          </a:p>
        </p:txBody>
      </p:sp>
      <p:sp>
        <p:nvSpPr>
          <p:cNvPr id="18" name="Rectangle 17"/>
          <p:cNvSpPr/>
          <p:nvPr/>
        </p:nvSpPr>
        <p:spPr bwMode="auto">
          <a:xfrm>
            <a:off x="341935" y="1003323"/>
            <a:ext cx="8486114" cy="3599653"/>
          </a:xfrm>
          <a:prstGeom prst="rect">
            <a:avLst/>
          </a:prstGeom>
          <a:noFill/>
          <a:ln w="28575"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2" name="Rectangle 1"/>
          <p:cNvSpPr/>
          <p:nvPr/>
        </p:nvSpPr>
        <p:spPr>
          <a:xfrm>
            <a:off x="6145366" y="3018264"/>
            <a:ext cx="2512286" cy="1477328"/>
          </a:xfrm>
          <a:prstGeom prst="rect">
            <a:avLst/>
          </a:prstGeom>
          <a:ln w="12700" cmpd="sng">
            <a:solidFill>
              <a:schemeClr val="tx1"/>
            </a:solidFill>
          </a:ln>
        </p:spPr>
        <p:txBody>
          <a:bodyPr wrap="square">
            <a:spAutoFit/>
          </a:bodyPr>
          <a:lstStyle/>
          <a:p>
            <a:pPr>
              <a:defRPr/>
            </a:pPr>
            <a:r>
              <a:rPr lang="en-US" sz="1000" b="1" dirty="0" smtClean="0">
                <a:solidFill>
                  <a:srgbClr val="008881"/>
                </a:solidFill>
              </a:rPr>
              <a:t>Statistics</a:t>
            </a:r>
          </a:p>
          <a:p>
            <a:pPr>
              <a:defRPr/>
            </a:pPr>
            <a:r>
              <a:rPr lang="en-US" sz="1000" i="1" dirty="0" smtClean="0">
                <a:solidFill>
                  <a:schemeClr val="tx2"/>
                </a:solidFill>
              </a:rPr>
              <a:t>Descriptive</a:t>
            </a:r>
            <a:endParaRPr lang="en-US" sz="1000" b="1" dirty="0" smtClean="0">
              <a:solidFill>
                <a:schemeClr val="tx2"/>
              </a:solidFill>
            </a:endParaRPr>
          </a:p>
          <a:p>
            <a:pPr marL="171450" indent="-171450">
              <a:buFont typeface="Arial"/>
              <a:buChar char="•"/>
              <a:defRPr/>
            </a:pPr>
            <a:r>
              <a:rPr lang="en-US" sz="1000" dirty="0" smtClean="0"/>
              <a:t>Cardinality Estimators</a:t>
            </a:r>
            <a:endParaRPr lang="en-US" sz="1000" dirty="0"/>
          </a:p>
          <a:p>
            <a:pPr marL="171450" indent="-171450">
              <a:buFont typeface="Arial"/>
              <a:buChar char="•"/>
              <a:defRPr/>
            </a:pPr>
            <a:r>
              <a:rPr lang="en-US" sz="1000" dirty="0" smtClean="0"/>
              <a:t>Correlation</a:t>
            </a:r>
            <a:endParaRPr lang="en-US" sz="1000" dirty="0"/>
          </a:p>
          <a:p>
            <a:pPr marL="171450" indent="-171450">
              <a:buFont typeface="Arial"/>
              <a:buChar char="•"/>
              <a:defRPr/>
            </a:pPr>
            <a:r>
              <a:rPr lang="en-US" sz="1000" dirty="0" smtClean="0"/>
              <a:t>Summary</a:t>
            </a:r>
          </a:p>
          <a:p>
            <a:pPr>
              <a:defRPr/>
            </a:pPr>
            <a:r>
              <a:rPr lang="en-US" sz="1000" i="1" dirty="0" smtClean="0">
                <a:solidFill>
                  <a:schemeClr val="tx2"/>
                </a:solidFill>
              </a:rPr>
              <a:t>Inferential</a:t>
            </a:r>
            <a:endParaRPr lang="en-US" sz="1000" i="1" dirty="0">
              <a:solidFill>
                <a:schemeClr val="tx2"/>
              </a:solidFill>
            </a:endParaRPr>
          </a:p>
          <a:p>
            <a:pPr marL="171450" indent="-171450">
              <a:buFont typeface="Arial"/>
              <a:buChar char="•"/>
              <a:defRPr/>
            </a:pPr>
            <a:r>
              <a:rPr lang="en-US" sz="1000" dirty="0" smtClean="0"/>
              <a:t>Hypothesis Tests</a:t>
            </a:r>
          </a:p>
          <a:p>
            <a:pPr>
              <a:defRPr/>
            </a:pPr>
            <a:r>
              <a:rPr lang="en-US" sz="1000" i="1" dirty="0" smtClean="0">
                <a:solidFill>
                  <a:schemeClr val="tx2"/>
                </a:solidFill>
              </a:rPr>
              <a:t>Other Statistics</a:t>
            </a:r>
            <a:endParaRPr lang="en-US" sz="1000" i="1" dirty="0">
              <a:solidFill>
                <a:schemeClr val="tx2"/>
              </a:solidFill>
            </a:endParaRPr>
          </a:p>
          <a:p>
            <a:pPr marL="171450" indent="-171450">
              <a:buFont typeface="Arial"/>
              <a:buChar char="•"/>
              <a:defRPr/>
            </a:pPr>
            <a:r>
              <a:rPr lang="en-US" sz="1000" dirty="0" smtClean="0"/>
              <a:t>Probability Functions </a:t>
            </a:r>
            <a:endParaRPr lang="en-US" sz="1000" dirty="0"/>
          </a:p>
        </p:txBody>
      </p:sp>
      <p:sp>
        <p:nvSpPr>
          <p:cNvPr id="36872" name="Rectangle 25"/>
          <p:cNvSpPr>
            <a:spLocks noChangeArrowheads="1"/>
          </p:cNvSpPr>
          <p:nvPr/>
        </p:nvSpPr>
        <p:spPr bwMode="auto">
          <a:xfrm>
            <a:off x="3322768" y="3479929"/>
            <a:ext cx="2512287" cy="1015663"/>
          </a:xfrm>
          <a:prstGeom prst="rect">
            <a:avLst/>
          </a:prstGeom>
          <a:noFill/>
          <a:ln w="1270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sz="1000" b="1" dirty="0" smtClean="0">
                <a:solidFill>
                  <a:srgbClr val="008881"/>
                </a:solidFill>
              </a:rPr>
              <a:t>Other Modules</a:t>
            </a:r>
            <a:endParaRPr lang="en-US" sz="1000" dirty="0" smtClean="0">
              <a:solidFill>
                <a:srgbClr val="008881"/>
              </a:solidFill>
            </a:endParaRPr>
          </a:p>
          <a:p>
            <a:pPr marL="171450" indent="-171450">
              <a:buFont typeface="Arial"/>
              <a:buChar char="•"/>
            </a:pPr>
            <a:r>
              <a:rPr lang="en-US" sz="1000" dirty="0" smtClean="0"/>
              <a:t>Conjugate Gradient</a:t>
            </a:r>
          </a:p>
          <a:p>
            <a:pPr marL="171450" indent="-171450">
              <a:buFont typeface="Arial"/>
              <a:buChar char="•"/>
            </a:pPr>
            <a:r>
              <a:rPr lang="en-US" sz="1000" dirty="0" smtClean="0"/>
              <a:t>Linear Solvers</a:t>
            </a:r>
          </a:p>
          <a:p>
            <a:pPr marL="171450" indent="-171450">
              <a:buFont typeface="Arial"/>
              <a:buChar char="•"/>
            </a:pPr>
            <a:r>
              <a:rPr lang="en-US" sz="1000" dirty="0" smtClean="0"/>
              <a:t>PMML Export</a:t>
            </a:r>
          </a:p>
          <a:p>
            <a:pPr marL="171450" indent="-171450">
              <a:buFont typeface="Arial"/>
              <a:buChar char="•"/>
            </a:pPr>
            <a:r>
              <a:rPr lang="en-US" sz="1000" dirty="0" smtClean="0"/>
              <a:t>Random Sampling</a:t>
            </a:r>
          </a:p>
          <a:p>
            <a:pPr marL="171450" indent="-171450">
              <a:buFont typeface="Arial"/>
              <a:buChar char="•"/>
            </a:pPr>
            <a:r>
              <a:rPr lang="en-US" sz="1000" dirty="0" smtClean="0"/>
              <a:t>Term Frequency for Text</a:t>
            </a:r>
            <a:endParaRPr lang="en-US" sz="1000" dirty="0"/>
          </a:p>
        </p:txBody>
      </p:sp>
      <p:sp>
        <p:nvSpPr>
          <p:cNvPr id="34" name="Rectangle 33"/>
          <p:cNvSpPr/>
          <p:nvPr/>
        </p:nvSpPr>
        <p:spPr bwMode="auto">
          <a:xfrm>
            <a:off x="3322768" y="2366623"/>
            <a:ext cx="2512287"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000" b="1" dirty="0" smtClean="0">
                <a:solidFill>
                  <a:srgbClr val="008881"/>
                </a:solidFill>
              </a:rPr>
              <a:t>Time Series</a:t>
            </a:r>
          </a:p>
          <a:p>
            <a:pPr marL="171450" indent="-171450">
              <a:buFont typeface="Arial"/>
              <a:buChar char="•"/>
              <a:defRPr/>
            </a:pPr>
            <a:r>
              <a:rPr lang="en-US" sz="1000" dirty="0" smtClean="0"/>
              <a:t>ARIMA</a:t>
            </a:r>
            <a:endParaRPr lang="en-US" sz="1000" dirty="0"/>
          </a:p>
        </p:txBody>
      </p:sp>
      <p:sp>
        <p:nvSpPr>
          <p:cNvPr id="3" name="TextBox 2"/>
          <p:cNvSpPr txBox="1"/>
          <p:nvPr/>
        </p:nvSpPr>
        <p:spPr>
          <a:xfrm>
            <a:off x="91247" y="4561079"/>
            <a:ext cx="713434" cy="230832"/>
          </a:xfrm>
          <a:prstGeom prst="rect">
            <a:avLst/>
          </a:prstGeom>
          <a:noFill/>
        </p:spPr>
        <p:txBody>
          <a:bodyPr wrap="none" rtlCol="0">
            <a:spAutoFit/>
          </a:bodyPr>
          <a:lstStyle/>
          <a:p>
            <a:r>
              <a:rPr lang="en-US" sz="900" i="1" dirty="0" smtClean="0"/>
              <a:t>Aug 2015</a:t>
            </a:r>
            <a:endParaRPr lang="en-US" sz="900" i="1" dirty="0"/>
          </a:p>
        </p:txBody>
      </p:sp>
      <p:sp>
        <p:nvSpPr>
          <p:cNvPr id="32" name="Rectangle 31"/>
          <p:cNvSpPr/>
          <p:nvPr/>
        </p:nvSpPr>
        <p:spPr bwMode="auto">
          <a:xfrm>
            <a:off x="6139171" y="1485607"/>
            <a:ext cx="2512286" cy="1323439"/>
          </a:xfrm>
          <a:prstGeom prst="rect">
            <a:avLst/>
          </a:prstGeom>
          <a:ln w="12700" cmpd="sng"/>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000" b="1" dirty="0" smtClean="0">
                <a:solidFill>
                  <a:srgbClr val="008881"/>
                </a:solidFill>
              </a:rPr>
              <a:t>Data Types and Transformations</a:t>
            </a:r>
            <a:endParaRPr lang="en-US" sz="1000" dirty="0" smtClean="0">
              <a:solidFill>
                <a:srgbClr val="008881"/>
              </a:solidFill>
            </a:endParaRPr>
          </a:p>
          <a:p>
            <a:pPr marL="171450" indent="-171450">
              <a:buFont typeface="Arial"/>
              <a:buChar char="•"/>
              <a:defRPr/>
            </a:pPr>
            <a:r>
              <a:rPr lang="en-US" sz="1000" dirty="0" smtClean="0"/>
              <a:t>Array Operations</a:t>
            </a:r>
          </a:p>
          <a:p>
            <a:pPr marL="171450" indent="-171450">
              <a:buFont typeface="Arial"/>
              <a:buChar char="•"/>
              <a:defRPr/>
            </a:pPr>
            <a:r>
              <a:rPr lang="en-US" sz="1000" dirty="0"/>
              <a:t>Dimensionality </a:t>
            </a:r>
            <a:r>
              <a:rPr lang="en-US" sz="1000" dirty="0" smtClean="0"/>
              <a:t>Reduction (PCA)</a:t>
            </a:r>
          </a:p>
          <a:p>
            <a:pPr marL="171450" indent="-171450">
              <a:buFont typeface="Arial"/>
              <a:buChar char="•"/>
              <a:defRPr/>
            </a:pPr>
            <a:r>
              <a:rPr lang="en-US" sz="1000" dirty="0"/>
              <a:t>Encoding Categorical </a:t>
            </a:r>
            <a:r>
              <a:rPr lang="en-US" sz="1000" dirty="0" smtClean="0"/>
              <a:t>Variables</a:t>
            </a:r>
          </a:p>
          <a:p>
            <a:pPr marL="171450" indent="-171450">
              <a:buFont typeface="Arial"/>
              <a:buChar char="•"/>
              <a:defRPr/>
            </a:pPr>
            <a:r>
              <a:rPr lang="en-US" sz="1000" dirty="0" smtClean="0"/>
              <a:t>Matrix Operations</a:t>
            </a:r>
          </a:p>
          <a:p>
            <a:pPr marL="171450" indent="-171450">
              <a:buFont typeface="Arial"/>
              <a:buChar char="•"/>
              <a:defRPr/>
            </a:pPr>
            <a:r>
              <a:rPr lang="en-US" sz="1000" dirty="0" smtClean="0"/>
              <a:t>Matrix Factorization (SVD, Low Rank)</a:t>
            </a:r>
          </a:p>
          <a:p>
            <a:pPr marL="171450" indent="-171450">
              <a:buFont typeface="Arial"/>
              <a:buChar char="•"/>
              <a:defRPr/>
            </a:pPr>
            <a:r>
              <a:rPr lang="en-US" sz="1000" dirty="0" smtClean="0"/>
              <a:t>Norms and Distance Functions</a:t>
            </a:r>
          </a:p>
          <a:p>
            <a:pPr marL="171450" indent="-171450">
              <a:buFont typeface="Arial"/>
              <a:buChar char="•"/>
              <a:defRPr/>
            </a:pPr>
            <a:r>
              <a:rPr lang="en-US" sz="1000" dirty="0" smtClean="0"/>
              <a:t>Sparse Vectors</a:t>
            </a:r>
          </a:p>
        </p:txBody>
      </p:sp>
      <p:sp>
        <p:nvSpPr>
          <p:cNvPr id="33" name="Rectangle 32"/>
          <p:cNvSpPr/>
          <p:nvPr/>
        </p:nvSpPr>
        <p:spPr bwMode="auto">
          <a:xfrm>
            <a:off x="3322768" y="2929274"/>
            <a:ext cx="2512287" cy="400110"/>
          </a:xfrm>
          <a:prstGeom prst="rect">
            <a:avLst/>
          </a:prstGeom>
          <a:ln w="12700" cmpd="sng"/>
        </p:spPr>
        <p:style>
          <a:lnRef idx="2">
            <a:schemeClr val="dk1"/>
          </a:lnRef>
          <a:fillRef idx="1">
            <a:schemeClr val="lt1"/>
          </a:fillRef>
          <a:effectRef idx="0">
            <a:schemeClr val="dk1"/>
          </a:effectRef>
          <a:fontRef idx="minor">
            <a:schemeClr val="dk1"/>
          </a:fontRef>
        </p:style>
        <p:txBody>
          <a:bodyPr wrap="square">
            <a:spAutoFit/>
          </a:bodyPr>
          <a:lstStyle/>
          <a:p>
            <a:pPr>
              <a:defRPr/>
            </a:pPr>
            <a:r>
              <a:rPr lang="en-US" sz="1000" b="1" dirty="0" smtClean="0">
                <a:solidFill>
                  <a:srgbClr val="008881"/>
                </a:solidFill>
              </a:rPr>
              <a:t>Model Evaluation</a:t>
            </a:r>
          </a:p>
          <a:p>
            <a:pPr marL="171450" indent="-171450">
              <a:buFont typeface="Arial"/>
              <a:buChar char="•"/>
              <a:defRPr/>
            </a:pPr>
            <a:r>
              <a:rPr lang="en-US" sz="1000" dirty="0" smtClean="0"/>
              <a:t>Cross Validation</a:t>
            </a:r>
            <a:endParaRPr lang="en-US" sz="1000" dirty="0"/>
          </a:p>
        </p:txBody>
      </p:sp>
      <p:sp>
        <p:nvSpPr>
          <p:cNvPr id="28" name="Rectangle 27"/>
          <p:cNvSpPr/>
          <p:nvPr/>
        </p:nvSpPr>
        <p:spPr bwMode="auto">
          <a:xfrm>
            <a:off x="501559" y="1072220"/>
            <a:ext cx="8149898" cy="320675"/>
          </a:xfrm>
          <a:prstGeom prst="rect">
            <a:avLst/>
          </a:prstGeom>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Predictive </a:t>
            </a:r>
            <a:r>
              <a:rPr lang="en-US" sz="1000" dirty="0" smtClean="0"/>
              <a:t>Analytics Library </a:t>
            </a:r>
            <a:endParaRPr lang="en-US" sz="1000" dirty="0"/>
          </a:p>
        </p:txBody>
      </p:sp>
      <p:pic>
        <p:nvPicPr>
          <p:cNvPr id="4" name="Picture 3" descr="oss-logo-madlib-tricolor.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1935" y="166053"/>
            <a:ext cx="1139190" cy="676910"/>
          </a:xfrm>
          <a:prstGeom prst="rect">
            <a:avLst/>
          </a:prstGeom>
        </p:spPr>
      </p:pic>
    </p:spTree>
    <p:extLst>
      <p:ext uri="{BB962C8B-B14F-4D97-AF65-F5344CB8AC3E}">
        <p14:creationId xmlns:p14="http://schemas.microsoft.com/office/powerpoint/2010/main" val="1747457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2"/>
          <p:cNvSpPr txBox="1">
            <a:spLocks noChangeArrowheads="1"/>
          </p:cNvSpPr>
          <p:nvPr/>
        </p:nvSpPr>
        <p:spPr bwMode="auto">
          <a:xfrm>
            <a:off x="118533" y="114300"/>
            <a:ext cx="8955617" cy="685800"/>
          </a:xfrm>
          <a:prstGeom prst="rect">
            <a:avLst/>
          </a:prstGeom>
          <a:noFill/>
          <a:ln w="9525">
            <a:noFill/>
            <a:miter lim="800000"/>
            <a:headEnd/>
            <a:tailEnd/>
          </a:ln>
        </p:spPr>
        <p:txBody>
          <a:bodyPr>
            <a:prstTxWarp prst="textNoShape">
              <a:avLst/>
            </a:prstTxWarp>
          </a:bodyPr>
          <a:lstStyle/>
          <a:p>
            <a:pPr eaLnBrk="0" hangingPunct="0">
              <a:defRPr/>
            </a:pPr>
            <a:endParaRPr lang="en-US" sz="2800" dirty="0" smtClean="0">
              <a:solidFill>
                <a:srgbClr val="00685D"/>
              </a:solidFill>
              <a:latin typeface="Verdana"/>
              <a:cs typeface="Verdana"/>
            </a:endParaRPr>
          </a:p>
        </p:txBody>
      </p:sp>
      <p:grpSp>
        <p:nvGrpSpPr>
          <p:cNvPr id="10" name="Group 9"/>
          <p:cNvGrpSpPr/>
          <p:nvPr/>
        </p:nvGrpSpPr>
        <p:grpSpPr>
          <a:xfrm>
            <a:off x="152400" y="3646151"/>
            <a:ext cx="487737" cy="487414"/>
            <a:chOff x="3822868" y="3963445"/>
            <a:chExt cx="487737" cy="487414"/>
          </a:xfrm>
        </p:grpSpPr>
        <p:grpSp>
          <p:nvGrpSpPr>
            <p:cNvPr id="8" name="Group 7"/>
            <p:cNvGrpSpPr/>
            <p:nvPr/>
          </p:nvGrpSpPr>
          <p:grpSpPr>
            <a:xfrm>
              <a:off x="3822868" y="3967064"/>
              <a:ext cx="436420" cy="406836"/>
              <a:chOff x="2539950" y="3941409"/>
              <a:chExt cx="649902" cy="518016"/>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50" name="Picture 1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51" name="Picture 1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152" name="Picture 1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9" name="Rounded Rectangle 8"/>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61" name="Group 160"/>
          <p:cNvGrpSpPr/>
          <p:nvPr/>
        </p:nvGrpSpPr>
        <p:grpSpPr>
          <a:xfrm>
            <a:off x="1201292" y="3643110"/>
            <a:ext cx="487737" cy="487414"/>
            <a:chOff x="3822868" y="3963445"/>
            <a:chExt cx="487737" cy="487414"/>
          </a:xfrm>
        </p:grpSpPr>
        <p:grpSp>
          <p:nvGrpSpPr>
            <p:cNvPr id="162" name="Group 161"/>
            <p:cNvGrpSpPr/>
            <p:nvPr/>
          </p:nvGrpSpPr>
          <p:grpSpPr>
            <a:xfrm>
              <a:off x="3822868" y="3967064"/>
              <a:ext cx="436420" cy="406836"/>
              <a:chOff x="2539950" y="3941409"/>
              <a:chExt cx="649902" cy="518016"/>
            </a:xfrm>
          </p:grpSpPr>
          <p:pic>
            <p:nvPicPr>
              <p:cNvPr id="164" name="Picture 1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65" name="Picture 16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66" name="Picture 1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167" name="Picture 1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168" name="Picture 16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163" name="Rounded Rectangle 162"/>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69" name="Group 168"/>
          <p:cNvGrpSpPr/>
          <p:nvPr/>
        </p:nvGrpSpPr>
        <p:grpSpPr>
          <a:xfrm>
            <a:off x="673746" y="3641590"/>
            <a:ext cx="487737" cy="487414"/>
            <a:chOff x="3822868" y="3963445"/>
            <a:chExt cx="487737" cy="487414"/>
          </a:xfrm>
        </p:grpSpPr>
        <p:grpSp>
          <p:nvGrpSpPr>
            <p:cNvPr id="170" name="Group 169"/>
            <p:cNvGrpSpPr/>
            <p:nvPr/>
          </p:nvGrpSpPr>
          <p:grpSpPr>
            <a:xfrm>
              <a:off x="3822868" y="3967064"/>
              <a:ext cx="436420" cy="406836"/>
              <a:chOff x="2539950" y="3941409"/>
              <a:chExt cx="649902" cy="518016"/>
            </a:xfrm>
          </p:grpSpPr>
          <p:pic>
            <p:nvPicPr>
              <p:cNvPr id="172" name="Picture 17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73" name="Picture 17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74" name="Picture 17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175" name="Picture 17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176" name="Picture 17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171" name="Rounded Rectangle 170"/>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7" name="Group 176"/>
          <p:cNvGrpSpPr/>
          <p:nvPr/>
        </p:nvGrpSpPr>
        <p:grpSpPr>
          <a:xfrm>
            <a:off x="2250184" y="3640070"/>
            <a:ext cx="487737" cy="487414"/>
            <a:chOff x="3822868" y="3963445"/>
            <a:chExt cx="487737" cy="487414"/>
          </a:xfrm>
        </p:grpSpPr>
        <p:grpSp>
          <p:nvGrpSpPr>
            <p:cNvPr id="178" name="Group 177"/>
            <p:cNvGrpSpPr/>
            <p:nvPr/>
          </p:nvGrpSpPr>
          <p:grpSpPr>
            <a:xfrm>
              <a:off x="3822868" y="3967064"/>
              <a:ext cx="436420" cy="406836"/>
              <a:chOff x="2539950" y="3941409"/>
              <a:chExt cx="649902" cy="518016"/>
            </a:xfrm>
          </p:grpSpPr>
          <p:pic>
            <p:nvPicPr>
              <p:cNvPr id="180" name="Picture 17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81" name="Picture 1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183" name="Picture 18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184" name="Picture 18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179" name="Rounded Rectangle 178"/>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85" name="Group 184"/>
          <p:cNvGrpSpPr/>
          <p:nvPr/>
        </p:nvGrpSpPr>
        <p:grpSpPr>
          <a:xfrm>
            <a:off x="1722638" y="3638550"/>
            <a:ext cx="487737" cy="487414"/>
            <a:chOff x="3822868" y="3963445"/>
            <a:chExt cx="487737" cy="487414"/>
          </a:xfrm>
        </p:grpSpPr>
        <p:grpSp>
          <p:nvGrpSpPr>
            <p:cNvPr id="186" name="Group 185"/>
            <p:cNvGrpSpPr/>
            <p:nvPr/>
          </p:nvGrpSpPr>
          <p:grpSpPr>
            <a:xfrm>
              <a:off x="3822868" y="3967064"/>
              <a:ext cx="436420" cy="406836"/>
              <a:chOff x="2539950" y="3941409"/>
              <a:chExt cx="649902" cy="518016"/>
            </a:xfrm>
          </p:grpSpPr>
          <p:pic>
            <p:nvPicPr>
              <p:cNvPr id="188" name="Picture 18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89" name="Picture 18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90" name="Picture 1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191" name="Picture 1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192" name="Picture 19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187" name="Rounded Rectangle 186"/>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93" name="Group 192"/>
          <p:cNvGrpSpPr/>
          <p:nvPr/>
        </p:nvGrpSpPr>
        <p:grpSpPr>
          <a:xfrm>
            <a:off x="3299078" y="3649855"/>
            <a:ext cx="487737" cy="487414"/>
            <a:chOff x="3822868" y="3963445"/>
            <a:chExt cx="487737" cy="487414"/>
          </a:xfrm>
        </p:grpSpPr>
        <p:grpSp>
          <p:nvGrpSpPr>
            <p:cNvPr id="194" name="Group 193"/>
            <p:cNvGrpSpPr/>
            <p:nvPr/>
          </p:nvGrpSpPr>
          <p:grpSpPr>
            <a:xfrm>
              <a:off x="3822868" y="3967064"/>
              <a:ext cx="436420" cy="406836"/>
              <a:chOff x="2539950" y="3941409"/>
              <a:chExt cx="649902" cy="518016"/>
            </a:xfrm>
          </p:grpSpPr>
          <p:pic>
            <p:nvPicPr>
              <p:cNvPr id="196" name="Picture 1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197" name="Picture 1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198" name="Picture 1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199" name="Picture 19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200" name="Picture 19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195" name="Rounded Rectangle 194"/>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1" name="Group 200"/>
          <p:cNvGrpSpPr/>
          <p:nvPr/>
        </p:nvGrpSpPr>
        <p:grpSpPr>
          <a:xfrm>
            <a:off x="2771530" y="3648336"/>
            <a:ext cx="487737" cy="487414"/>
            <a:chOff x="3822868" y="3963445"/>
            <a:chExt cx="487737" cy="487414"/>
          </a:xfrm>
        </p:grpSpPr>
        <p:grpSp>
          <p:nvGrpSpPr>
            <p:cNvPr id="202" name="Group 201"/>
            <p:cNvGrpSpPr/>
            <p:nvPr/>
          </p:nvGrpSpPr>
          <p:grpSpPr>
            <a:xfrm>
              <a:off x="3822868" y="3967064"/>
              <a:ext cx="436420" cy="406836"/>
              <a:chOff x="2539950" y="3941409"/>
              <a:chExt cx="649902" cy="518016"/>
            </a:xfrm>
          </p:grpSpPr>
          <p:pic>
            <p:nvPicPr>
              <p:cNvPr id="204" name="Picture 20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205" name="Picture 20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206" name="Picture 2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207" name="Picture 20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208" name="Picture 20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203" name="Rounded Rectangle 202"/>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9" name="Group 208"/>
          <p:cNvGrpSpPr/>
          <p:nvPr/>
        </p:nvGrpSpPr>
        <p:grpSpPr>
          <a:xfrm>
            <a:off x="3821974" y="3646815"/>
            <a:ext cx="487737" cy="487414"/>
            <a:chOff x="3822868" y="3963445"/>
            <a:chExt cx="487737" cy="487414"/>
          </a:xfrm>
        </p:grpSpPr>
        <p:grpSp>
          <p:nvGrpSpPr>
            <p:cNvPr id="210" name="Group 209"/>
            <p:cNvGrpSpPr/>
            <p:nvPr/>
          </p:nvGrpSpPr>
          <p:grpSpPr>
            <a:xfrm>
              <a:off x="3822868" y="3967064"/>
              <a:ext cx="436420" cy="406836"/>
              <a:chOff x="2539950" y="3941409"/>
              <a:chExt cx="649902" cy="518016"/>
            </a:xfrm>
          </p:grpSpPr>
          <p:pic>
            <p:nvPicPr>
              <p:cNvPr id="212" name="Picture 2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7329" y="4083763"/>
                <a:ext cx="239939" cy="225825"/>
              </a:xfrm>
              <a:prstGeom prst="rect">
                <a:avLst/>
              </a:prstGeom>
            </p:spPr>
          </p:pic>
          <p:pic>
            <p:nvPicPr>
              <p:cNvPr id="213" name="Picture 2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3738" y="3981373"/>
                <a:ext cx="204731" cy="204731"/>
              </a:xfrm>
              <a:prstGeom prst="rect">
                <a:avLst/>
              </a:prstGeom>
            </p:spPr>
          </p:pic>
          <p:pic>
            <p:nvPicPr>
              <p:cNvPr id="214" name="Picture 2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04163" y="4205528"/>
                <a:ext cx="178366" cy="234178"/>
              </a:xfrm>
              <a:prstGeom prst="rect">
                <a:avLst/>
              </a:prstGeom>
            </p:spPr>
          </p:pic>
          <p:pic>
            <p:nvPicPr>
              <p:cNvPr id="215" name="Picture 2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56398" y="4246323"/>
                <a:ext cx="233454" cy="213102"/>
              </a:xfrm>
              <a:prstGeom prst="rect">
                <a:avLst/>
              </a:prstGeom>
            </p:spPr>
          </p:pic>
          <p:pic>
            <p:nvPicPr>
              <p:cNvPr id="216" name="Picture 2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39950" y="3941409"/>
                <a:ext cx="290098" cy="261088"/>
              </a:xfrm>
              <a:prstGeom prst="rect">
                <a:avLst/>
              </a:prstGeom>
            </p:spPr>
          </p:pic>
        </p:grpSp>
        <p:sp>
          <p:nvSpPr>
            <p:cNvPr id="211" name="Rounded Rectangle 210"/>
            <p:cNvSpPr/>
            <p:nvPr/>
          </p:nvSpPr>
          <p:spPr>
            <a:xfrm>
              <a:off x="3823096" y="3963445"/>
              <a:ext cx="487509" cy="487414"/>
            </a:xfrm>
            <a:prstGeom prst="roundRect">
              <a:avLst/>
            </a:prstGeom>
            <a:noFill/>
            <a:ln w="28575" cmpd="sng">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226" name="TextBox 225"/>
          <p:cNvSpPr txBox="1"/>
          <p:nvPr/>
        </p:nvSpPr>
        <p:spPr>
          <a:xfrm>
            <a:off x="4419600" y="742950"/>
            <a:ext cx="4495800" cy="1815882"/>
          </a:xfrm>
          <a:prstGeom prst="rect">
            <a:avLst/>
          </a:prstGeom>
          <a:noFill/>
        </p:spPr>
        <p:txBody>
          <a:bodyPr wrap="square" rtlCol="0">
            <a:spAutoFit/>
          </a:bodyPr>
          <a:lstStyle/>
          <a:p>
            <a:pPr marL="285750" indent="-285750">
              <a:buFont typeface="Arial"/>
              <a:buChar char="•"/>
            </a:pPr>
            <a:r>
              <a:rPr lang="en-US" sz="1600" dirty="0" smtClean="0">
                <a:solidFill>
                  <a:srgbClr val="4D4D4D"/>
                </a:solidFill>
              </a:rPr>
              <a:t>For </a:t>
            </a:r>
            <a:r>
              <a:rPr lang="en-US" sz="1600" dirty="0" smtClean="0"/>
              <a:t>embarrassingly </a:t>
            </a:r>
            <a:r>
              <a:rPr lang="en-US" sz="1600" dirty="0" smtClean="0">
                <a:solidFill>
                  <a:srgbClr val="4D4D4D"/>
                </a:solidFill>
              </a:rPr>
              <a:t>parallel tasks, we can use procedural languages to easily parallelize any stand-alone library in Java, Python, R, </a:t>
            </a:r>
            <a:r>
              <a:rPr lang="en-US" sz="1600" dirty="0" err="1" smtClean="0">
                <a:solidFill>
                  <a:srgbClr val="4D4D4D"/>
                </a:solidFill>
              </a:rPr>
              <a:t>pgSQL</a:t>
            </a:r>
            <a:r>
              <a:rPr lang="en-US" sz="1600" dirty="0" smtClean="0">
                <a:solidFill>
                  <a:srgbClr val="4D4D4D"/>
                </a:solidFill>
              </a:rPr>
              <a:t> or C/C++ </a:t>
            </a:r>
          </a:p>
          <a:p>
            <a:pPr marL="285750" lvl="1" indent="-285750">
              <a:buFont typeface="Arial"/>
              <a:buChar char="•"/>
            </a:pPr>
            <a:r>
              <a:rPr lang="en-US" sz="1600" dirty="0" smtClean="0">
                <a:solidFill>
                  <a:srgbClr val="4D4D4D"/>
                </a:solidFill>
              </a:rPr>
              <a:t>The </a:t>
            </a:r>
            <a:r>
              <a:rPr lang="en-US" sz="1600" dirty="0">
                <a:solidFill>
                  <a:srgbClr val="4D4D4D"/>
                </a:solidFill>
              </a:rPr>
              <a:t>interpreter/VM of the language ‘X’ is installed on each node of the </a:t>
            </a:r>
            <a:r>
              <a:rPr lang="en-US" sz="1600" dirty="0" smtClean="0">
                <a:solidFill>
                  <a:srgbClr val="4D4D4D"/>
                </a:solidFill>
              </a:rPr>
              <a:t>MPP environment</a:t>
            </a:r>
            <a:endParaRPr lang="en-US" sz="1600" dirty="0">
              <a:solidFill>
                <a:srgbClr val="4D4D4D"/>
              </a:solidFill>
            </a:endParaRPr>
          </a:p>
        </p:txBody>
      </p:sp>
      <p:grpSp>
        <p:nvGrpSpPr>
          <p:cNvPr id="269" name="Group 268"/>
          <p:cNvGrpSpPr/>
          <p:nvPr/>
        </p:nvGrpSpPr>
        <p:grpSpPr>
          <a:xfrm>
            <a:off x="304800" y="895350"/>
            <a:ext cx="4079420" cy="2653070"/>
            <a:chOff x="3538985" y="975610"/>
            <a:chExt cx="5193787" cy="3377803"/>
          </a:xfrm>
        </p:grpSpPr>
        <p:cxnSp>
          <p:nvCxnSpPr>
            <p:cNvPr id="270" name="Straight Connector 269"/>
            <p:cNvCxnSpPr/>
            <p:nvPr/>
          </p:nvCxnSpPr>
          <p:spPr>
            <a:xfrm rot="5400000">
              <a:off x="5692577" y="2081502"/>
              <a:ext cx="465535"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6723856" y="2048363"/>
              <a:ext cx="5857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2" name="Picture 184" descr="serve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gray">
            <a:xfrm>
              <a:off x="6537325" y="1788807"/>
              <a:ext cx="922338" cy="215503"/>
            </a:xfrm>
            <a:prstGeom prst="rect">
              <a:avLst/>
            </a:prstGeom>
            <a:noFill/>
            <a:ln w="9525">
              <a:noFill/>
              <a:miter lim="800000"/>
              <a:headEnd/>
              <a:tailEnd/>
            </a:ln>
          </p:spPr>
        </p:pic>
        <p:sp>
          <p:nvSpPr>
            <p:cNvPr id="273" name="Rounded Rectangle 272"/>
            <p:cNvSpPr/>
            <p:nvPr/>
          </p:nvSpPr>
          <p:spPr bwMode="auto">
            <a:xfrm>
              <a:off x="6537325" y="1384300"/>
              <a:ext cx="922338" cy="386647"/>
            </a:xfrm>
            <a:prstGeom prst="roundRect">
              <a:avLst/>
            </a:prstGeom>
            <a:solidFill>
              <a:srgbClr val="4CA5D8"/>
            </a:solidFill>
            <a:ln w="19050" cap="flat" cmpd="sng" algn="ctr">
              <a:solidFill>
                <a:schemeClr val="bg2">
                  <a:lumMod val="75000"/>
                </a:schemeClr>
              </a:solidFill>
              <a:prstDash val="solid"/>
              <a:round/>
              <a:headEnd type="none" w="med" len="med"/>
              <a:tailEnd type="none" w="med" len="med"/>
            </a:ln>
            <a:effectLst/>
          </p:spPr>
          <p:txBody>
            <a:bodyPr wrap="none" lIns="0" tIns="0" rIns="0" bIns="0" anchor="ctr">
              <a:normAutofit fontScale="92500" lnSpcReduction="10000"/>
            </a:bodyPr>
            <a:lstStyle/>
            <a:p>
              <a:pPr algn="ctr" fontAlgn="auto">
                <a:spcBef>
                  <a:spcPts val="0"/>
                </a:spcBef>
                <a:spcAft>
                  <a:spcPts val="0"/>
                </a:spcAft>
                <a:defRPr/>
              </a:pPr>
              <a:r>
                <a:rPr lang="en-US" sz="1000" b="1" dirty="0" smtClean="0">
                  <a:solidFill>
                    <a:srgbClr val="FFFFFF"/>
                  </a:solidFill>
                  <a:latin typeface="Arial"/>
                </a:rPr>
                <a:t>Standby</a:t>
              </a:r>
            </a:p>
            <a:p>
              <a:pPr algn="ctr" fontAlgn="auto">
                <a:spcBef>
                  <a:spcPts val="0"/>
                </a:spcBef>
                <a:spcAft>
                  <a:spcPts val="0"/>
                </a:spcAft>
                <a:defRPr/>
              </a:pPr>
              <a:r>
                <a:rPr lang="en-US" sz="1000" b="1" dirty="0" smtClean="0">
                  <a:solidFill>
                    <a:srgbClr val="FFFFFF"/>
                  </a:solidFill>
                  <a:latin typeface="Arial"/>
                </a:rPr>
                <a:t>Master</a:t>
              </a:r>
              <a:endParaRPr lang="en-US" sz="1000" b="1" dirty="0">
                <a:solidFill>
                  <a:srgbClr val="FFFFFF"/>
                </a:solidFill>
                <a:latin typeface="Arial"/>
              </a:endParaRPr>
            </a:p>
          </p:txBody>
        </p:sp>
        <p:cxnSp>
          <p:nvCxnSpPr>
            <p:cNvPr id="274" name="Straight Connector 273"/>
            <p:cNvCxnSpPr/>
            <p:nvPr/>
          </p:nvCxnSpPr>
          <p:spPr bwMode="auto">
            <a:xfrm rot="5400000">
              <a:off x="3895329" y="2697650"/>
              <a:ext cx="440531"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bwMode="auto">
            <a:xfrm rot="5400000">
              <a:off x="4918474" y="2677410"/>
              <a:ext cx="454819" cy="1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bwMode="auto">
            <a:xfrm rot="5400000">
              <a:off x="5935861" y="2683959"/>
              <a:ext cx="467915"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7" name="Picture 184" descr="serve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gray">
            <a:xfrm>
              <a:off x="4783849" y="3687913"/>
              <a:ext cx="784610" cy="185099"/>
            </a:xfrm>
            <a:prstGeom prst="rect">
              <a:avLst/>
            </a:prstGeom>
            <a:noFill/>
            <a:ln w="9525">
              <a:noFill/>
              <a:miter lim="800000"/>
              <a:headEnd/>
              <a:tailEnd/>
            </a:ln>
          </p:spPr>
        </p:pic>
        <p:pic>
          <p:nvPicPr>
            <p:cNvPr id="278" name="Picture 184" descr="serve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gray">
            <a:xfrm>
              <a:off x="3752851" y="3700613"/>
              <a:ext cx="784610" cy="185099"/>
            </a:xfrm>
            <a:prstGeom prst="rect">
              <a:avLst/>
            </a:prstGeom>
            <a:noFill/>
            <a:ln w="9525">
              <a:noFill/>
              <a:miter lim="800000"/>
              <a:headEnd/>
              <a:tailEnd/>
            </a:ln>
          </p:spPr>
        </p:pic>
        <p:pic>
          <p:nvPicPr>
            <p:cNvPr id="279" name="Picture 184" descr="serve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gray">
            <a:xfrm>
              <a:off x="5817943" y="3687913"/>
              <a:ext cx="784610" cy="185099"/>
            </a:xfrm>
            <a:prstGeom prst="rect">
              <a:avLst/>
            </a:prstGeom>
            <a:noFill/>
            <a:ln w="9525">
              <a:noFill/>
              <a:miter lim="800000"/>
              <a:headEnd/>
              <a:tailEnd/>
            </a:ln>
          </p:spPr>
        </p:pic>
        <p:pic>
          <p:nvPicPr>
            <p:cNvPr id="280"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767183" y="3922852"/>
              <a:ext cx="429610" cy="410717"/>
            </a:xfrm>
            <a:prstGeom prst="rect">
              <a:avLst/>
            </a:prstGeom>
            <a:noFill/>
            <a:ln w="9525">
              <a:noFill/>
              <a:miter lim="800000"/>
              <a:headEnd/>
              <a:tailEnd/>
            </a:ln>
          </p:spPr>
        </p:pic>
        <p:pic>
          <p:nvPicPr>
            <p:cNvPr id="281"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124386" y="3922852"/>
              <a:ext cx="429610" cy="410717"/>
            </a:xfrm>
            <a:prstGeom prst="rect">
              <a:avLst/>
            </a:prstGeom>
            <a:noFill/>
            <a:ln w="9525">
              <a:noFill/>
              <a:miter lim="800000"/>
              <a:headEnd/>
              <a:tailEnd/>
            </a:ln>
          </p:spPr>
        </p:pic>
        <p:pic>
          <p:nvPicPr>
            <p:cNvPr id="282"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17933" y="3910152"/>
              <a:ext cx="429610" cy="410717"/>
            </a:xfrm>
            <a:prstGeom prst="rect">
              <a:avLst/>
            </a:prstGeom>
            <a:noFill/>
            <a:ln w="9525">
              <a:noFill/>
              <a:miter lim="800000"/>
              <a:headEnd/>
              <a:tailEnd/>
            </a:ln>
          </p:spPr>
        </p:pic>
        <p:pic>
          <p:nvPicPr>
            <p:cNvPr id="283"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75136" y="3910152"/>
              <a:ext cx="429610" cy="410717"/>
            </a:xfrm>
            <a:prstGeom prst="rect">
              <a:avLst/>
            </a:prstGeom>
            <a:noFill/>
            <a:ln w="9525">
              <a:noFill/>
              <a:miter lim="800000"/>
              <a:headEnd/>
              <a:tailEnd/>
            </a:ln>
          </p:spPr>
        </p:pic>
        <p:pic>
          <p:nvPicPr>
            <p:cNvPr id="284"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820363" y="3910152"/>
              <a:ext cx="429610" cy="410717"/>
            </a:xfrm>
            <a:prstGeom prst="rect">
              <a:avLst/>
            </a:prstGeom>
            <a:noFill/>
            <a:ln w="9525">
              <a:noFill/>
              <a:miter lim="800000"/>
              <a:headEnd/>
              <a:tailEnd/>
            </a:ln>
          </p:spPr>
        </p:pic>
        <p:pic>
          <p:nvPicPr>
            <p:cNvPr id="285"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177566" y="3910152"/>
              <a:ext cx="429610" cy="410717"/>
            </a:xfrm>
            <a:prstGeom prst="rect">
              <a:avLst/>
            </a:prstGeom>
            <a:noFill/>
            <a:ln w="9525">
              <a:noFill/>
              <a:miter lim="800000"/>
              <a:headEnd/>
              <a:tailEnd/>
            </a:ln>
          </p:spPr>
        </p:pic>
        <p:cxnSp>
          <p:nvCxnSpPr>
            <p:cNvPr id="286" name="Straight Connector 285"/>
            <p:cNvCxnSpPr/>
            <p:nvPr/>
          </p:nvCxnSpPr>
          <p:spPr>
            <a:xfrm rot="5400000">
              <a:off x="7457282" y="2765517"/>
              <a:ext cx="5715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87" name="Picture 184" descr="serve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gray">
            <a:xfrm>
              <a:off x="7377114" y="3719320"/>
              <a:ext cx="783946" cy="184830"/>
            </a:xfrm>
            <a:prstGeom prst="rect">
              <a:avLst/>
            </a:prstGeom>
            <a:noFill/>
            <a:ln w="9525">
              <a:noFill/>
              <a:miter lim="800000"/>
              <a:headEnd/>
              <a:tailEnd/>
            </a:ln>
          </p:spPr>
        </p:pic>
        <p:pic>
          <p:nvPicPr>
            <p:cNvPr id="288"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78700" y="3941457"/>
              <a:ext cx="429931" cy="411956"/>
            </a:xfrm>
            <a:prstGeom prst="rect">
              <a:avLst/>
            </a:prstGeom>
            <a:noFill/>
            <a:ln w="9525">
              <a:noFill/>
              <a:miter lim="800000"/>
              <a:headEnd/>
              <a:tailEnd/>
            </a:ln>
          </p:spPr>
        </p:pic>
        <p:pic>
          <p:nvPicPr>
            <p:cNvPr id="289" name="Picture 78" descr="Storage_icon_0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736169" y="3941457"/>
              <a:ext cx="429931" cy="411956"/>
            </a:xfrm>
            <a:prstGeom prst="rect">
              <a:avLst/>
            </a:prstGeom>
            <a:noFill/>
            <a:ln w="9525">
              <a:noFill/>
              <a:miter lim="800000"/>
              <a:headEnd/>
              <a:tailEnd/>
            </a:ln>
          </p:spPr>
        </p:pic>
        <p:sp>
          <p:nvSpPr>
            <p:cNvPr id="290" name="Rectangle 103"/>
            <p:cNvSpPr>
              <a:spLocks noChangeArrowheads="1"/>
            </p:cNvSpPr>
            <p:nvPr/>
          </p:nvSpPr>
          <p:spPr bwMode="auto">
            <a:xfrm>
              <a:off x="6653213" y="3551328"/>
              <a:ext cx="697627" cy="707886"/>
            </a:xfrm>
            <a:prstGeom prst="rect">
              <a:avLst/>
            </a:prstGeom>
            <a:noFill/>
            <a:ln w="9525">
              <a:noFill/>
              <a:miter lim="800000"/>
              <a:headEnd/>
              <a:tailEnd/>
            </a:ln>
          </p:spPr>
          <p:txBody>
            <a:bodyPr wrap="none">
              <a:prstTxWarp prst="textNoShape">
                <a:avLst/>
              </a:prstTxWarp>
              <a:spAutoFit/>
            </a:bodyPr>
            <a:lstStyle/>
            <a:p>
              <a:r>
                <a:rPr lang="en-US" sz="4000" dirty="0">
                  <a:solidFill>
                    <a:srgbClr val="000000"/>
                  </a:solidFill>
                </a:rPr>
                <a:t>…</a:t>
              </a:r>
            </a:p>
          </p:txBody>
        </p:sp>
        <p:pic>
          <p:nvPicPr>
            <p:cNvPr id="291" name="Picture 184" descr="serve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gray">
            <a:xfrm>
              <a:off x="5456239" y="1794759"/>
              <a:ext cx="922337" cy="216694"/>
            </a:xfrm>
            <a:prstGeom prst="rect">
              <a:avLst/>
            </a:prstGeom>
            <a:noFill/>
            <a:ln w="9525">
              <a:noFill/>
              <a:miter lim="800000"/>
              <a:headEnd/>
              <a:tailEnd/>
            </a:ln>
          </p:spPr>
        </p:pic>
        <p:sp>
          <p:nvSpPr>
            <p:cNvPr id="292" name="Rounded Rectangle 291"/>
            <p:cNvSpPr/>
            <p:nvPr/>
          </p:nvSpPr>
          <p:spPr bwMode="auto">
            <a:xfrm>
              <a:off x="5456239" y="1397000"/>
              <a:ext cx="922337" cy="379900"/>
            </a:xfrm>
            <a:prstGeom prst="roundRect">
              <a:avLst/>
            </a:prstGeom>
            <a:solidFill>
              <a:srgbClr val="4CA5D8"/>
            </a:solidFill>
            <a:ln w="19050" cap="flat" cmpd="sng" algn="ctr">
              <a:solidFill>
                <a:schemeClr val="bg2">
                  <a:lumMod val="75000"/>
                </a:schemeClr>
              </a:solidFill>
              <a:prstDash val="solid"/>
              <a:round/>
              <a:headEnd type="none" w="med" len="med"/>
              <a:tailEnd type="none" w="med" len="med"/>
            </a:ln>
            <a:effectLst/>
          </p:spPr>
          <p:txBody>
            <a:bodyPr wrap="none" lIns="0" tIns="0" rIns="0" bIns="0" anchor="ctr">
              <a:normAutofit fontScale="92500" lnSpcReduction="10000"/>
            </a:bodyPr>
            <a:lstStyle/>
            <a:p>
              <a:pPr algn="ctr" fontAlgn="auto">
                <a:spcBef>
                  <a:spcPts val="0"/>
                </a:spcBef>
                <a:spcAft>
                  <a:spcPts val="0"/>
                </a:spcAft>
                <a:defRPr/>
              </a:pPr>
              <a:r>
                <a:rPr lang="en-US" sz="1000" b="1" dirty="0" smtClean="0">
                  <a:solidFill>
                    <a:srgbClr val="FFFFFF"/>
                  </a:solidFill>
                  <a:latin typeface="Arial"/>
                </a:rPr>
                <a:t>Master</a:t>
              </a:r>
            </a:p>
            <a:p>
              <a:pPr algn="ctr" fontAlgn="auto">
                <a:spcBef>
                  <a:spcPts val="0"/>
                </a:spcBef>
                <a:spcAft>
                  <a:spcPts val="0"/>
                </a:spcAft>
                <a:defRPr/>
              </a:pPr>
              <a:r>
                <a:rPr lang="en-US" sz="1000" b="1" dirty="0" smtClean="0">
                  <a:solidFill>
                    <a:srgbClr val="FFFFFF"/>
                  </a:solidFill>
                  <a:latin typeface="Arial"/>
                </a:rPr>
                <a:t>Host</a:t>
              </a:r>
              <a:endParaRPr lang="en-US" sz="1000" b="1" dirty="0">
                <a:solidFill>
                  <a:srgbClr val="FFFFFF"/>
                </a:solidFill>
                <a:latin typeface="Arial"/>
              </a:endParaRPr>
            </a:p>
          </p:txBody>
        </p:sp>
        <p:pic>
          <p:nvPicPr>
            <p:cNvPr id="293" name="Picture 4" descr="I:\MS Graphics\Icons - Illustrations\timeline\timeline line six 6 segment blue glow.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664212" y="2302297"/>
              <a:ext cx="5068560" cy="201236"/>
            </a:xfrm>
            <a:prstGeom prst="rect">
              <a:avLst/>
            </a:prstGeom>
            <a:noFill/>
            <a:ln w="9525">
              <a:noFill/>
              <a:miter lim="800000"/>
              <a:headEnd/>
              <a:tailEnd/>
            </a:ln>
            <a:effectLst>
              <a:innerShdw blurRad="63500" dist="50800" dir="17460000">
                <a:prstClr val="black"/>
              </a:innerShdw>
            </a:effectLst>
          </p:spPr>
        </p:pic>
        <p:sp>
          <p:nvSpPr>
            <p:cNvPr id="294" name="Rectangle 293"/>
            <p:cNvSpPr/>
            <p:nvPr/>
          </p:nvSpPr>
          <p:spPr>
            <a:xfrm>
              <a:off x="5637214" y="975610"/>
              <a:ext cx="1639887" cy="35266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spAutoFit/>
            </a:bodyPr>
            <a:lstStyle/>
            <a:p>
              <a:pPr algn="ctr" defTabSz="914099" fontAlgn="auto">
                <a:spcBef>
                  <a:spcPts val="0"/>
                </a:spcBef>
                <a:spcAft>
                  <a:spcPts val="0"/>
                </a:spcAft>
                <a:defRPr/>
              </a:pPr>
              <a:r>
                <a:rPr lang="en-GB" sz="1200" b="1" dirty="0" smtClean="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rPr>
                <a:t>SQL</a:t>
              </a:r>
              <a:endParaRPr lang="en-GB" sz="1200" b="1" dirty="0">
                <a:solidFill>
                  <a:srgbClr val="FFFFFF"/>
                </a:solidFill>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p:txBody>
        </p:sp>
        <p:sp>
          <p:nvSpPr>
            <p:cNvPr id="295" name="TextBox 294"/>
            <p:cNvSpPr txBox="1"/>
            <p:nvPr/>
          </p:nvSpPr>
          <p:spPr>
            <a:xfrm>
              <a:off x="4775200" y="2273300"/>
              <a:ext cx="1473200" cy="215444"/>
            </a:xfrm>
            <a:prstGeom prst="rect">
              <a:avLst/>
            </a:prstGeom>
            <a:noFill/>
          </p:spPr>
          <p:txBody>
            <a:bodyPr wrap="square" rtlCol="0">
              <a:spAutoFit/>
            </a:bodyPr>
            <a:lstStyle/>
            <a:p>
              <a:pPr algn="ctr"/>
              <a:r>
                <a:rPr lang="en-US" sz="800" dirty="0" smtClean="0">
                  <a:solidFill>
                    <a:srgbClr val="FFFFFF"/>
                  </a:solidFill>
                </a:rPr>
                <a:t>Interconnect</a:t>
              </a:r>
            </a:p>
          </p:txBody>
        </p:sp>
        <p:grpSp>
          <p:nvGrpSpPr>
            <p:cNvPr id="296" name="Group 295"/>
            <p:cNvGrpSpPr/>
            <p:nvPr/>
          </p:nvGrpSpPr>
          <p:grpSpPr>
            <a:xfrm>
              <a:off x="3538985" y="2906406"/>
              <a:ext cx="1117600" cy="738494"/>
              <a:chOff x="3386585" y="3427106"/>
              <a:chExt cx="1117600" cy="738494"/>
            </a:xfrm>
          </p:grpSpPr>
          <p:sp>
            <p:nvSpPr>
              <p:cNvPr id="300" name="Rounded Rectangle 18"/>
              <p:cNvSpPr>
                <a:spLocks noChangeArrowheads="1"/>
              </p:cNvSpPr>
              <p:nvPr/>
            </p:nvSpPr>
            <p:spPr bwMode="auto">
              <a:xfrm>
                <a:off x="3517899" y="3427106"/>
                <a:ext cx="977901" cy="738494"/>
              </a:xfrm>
              <a:prstGeom prst="roundRect">
                <a:avLst>
                  <a:gd name="adj" fmla="val 16667"/>
                </a:avLst>
              </a:prstGeom>
              <a:solidFill>
                <a:schemeClr val="tx1"/>
              </a:solidFill>
              <a:ln w="19050" algn="ctr">
                <a:noFill/>
                <a:round/>
                <a:headEnd/>
                <a:tailEnd/>
              </a:ln>
            </p:spPr>
            <p:txBody>
              <a:bodyPr wrap="none" lIns="0" tIns="0" rIns="0" bIns="0" anchor="ctr">
                <a:normAutofit/>
              </a:bodyPr>
              <a:lstStyle/>
              <a:p>
                <a:pPr algn="ctr" fontAlgn="auto">
                  <a:spcBef>
                    <a:spcPts val="0"/>
                  </a:spcBef>
                  <a:spcAft>
                    <a:spcPts val="0"/>
                  </a:spcAft>
                  <a:defRPr/>
                </a:pPr>
                <a:endParaRPr lang="en-US" sz="1000" b="1" spc="-150" dirty="0">
                  <a:solidFill>
                    <a:srgbClr val="FFFFFF"/>
                  </a:solidFill>
                  <a:latin typeface="Arial"/>
                </a:endParaRPr>
              </a:p>
            </p:txBody>
          </p:sp>
          <p:sp>
            <p:nvSpPr>
              <p:cNvPr id="301" name="TextBox 300"/>
              <p:cNvSpPr txBox="1"/>
              <p:nvPr/>
            </p:nvSpPr>
            <p:spPr>
              <a:xfrm>
                <a:off x="3386585" y="3516414"/>
                <a:ext cx="1117600" cy="587777"/>
              </a:xfrm>
              <a:prstGeom prst="rect">
                <a:avLst/>
              </a:prstGeom>
              <a:noFill/>
            </p:spPr>
            <p:txBody>
              <a:bodyPr wrap="square" rtlCol="0">
                <a:spAutoFit/>
              </a:bodyPr>
              <a:lstStyle/>
              <a:p>
                <a:pPr algn="ctr"/>
                <a:r>
                  <a:rPr lang="en-US" sz="800" dirty="0" smtClean="0">
                    <a:solidFill>
                      <a:srgbClr val="FFFFFF"/>
                    </a:solidFill>
                  </a:rPr>
                  <a:t>Segment Host</a:t>
                </a:r>
              </a:p>
              <a:p>
                <a:pPr algn="ctr"/>
                <a:r>
                  <a:rPr lang="en-US" sz="800" dirty="0" smtClean="0">
                    <a:solidFill>
                      <a:srgbClr val="FFFFFF"/>
                    </a:solidFill>
                  </a:rPr>
                  <a:t>Segment</a:t>
                </a:r>
              </a:p>
              <a:p>
                <a:pPr algn="ctr"/>
                <a:r>
                  <a:rPr lang="en-US" sz="800" dirty="0" smtClean="0">
                    <a:solidFill>
                      <a:srgbClr val="FFFFFF"/>
                    </a:solidFill>
                  </a:rPr>
                  <a:t>Segment</a:t>
                </a:r>
              </a:p>
            </p:txBody>
          </p:sp>
        </p:grpSp>
        <p:sp>
          <p:nvSpPr>
            <p:cNvPr id="297" name="Rounded Rectangle 18"/>
            <p:cNvSpPr>
              <a:spLocks noChangeArrowheads="1"/>
            </p:cNvSpPr>
            <p:nvPr/>
          </p:nvSpPr>
          <p:spPr bwMode="auto">
            <a:xfrm>
              <a:off x="4686299" y="2919106"/>
              <a:ext cx="977901" cy="738495"/>
            </a:xfrm>
            <a:prstGeom prst="roundRect">
              <a:avLst>
                <a:gd name="adj" fmla="val 16667"/>
              </a:avLst>
            </a:prstGeom>
            <a:solidFill>
              <a:schemeClr val="tx1"/>
            </a:solidFill>
            <a:ln w="19050" algn="ctr">
              <a:noFill/>
              <a:round/>
              <a:headEnd/>
              <a:tailEnd/>
            </a:ln>
          </p:spPr>
          <p:txBody>
            <a:bodyPr wrap="none" lIns="0" tIns="0" rIns="0" bIns="0" anchor="ctr">
              <a:normAutofit/>
            </a:bodyPr>
            <a:lstStyle/>
            <a:p>
              <a:pPr algn="ctr" fontAlgn="auto">
                <a:spcBef>
                  <a:spcPts val="0"/>
                </a:spcBef>
                <a:spcAft>
                  <a:spcPts val="0"/>
                </a:spcAft>
                <a:defRPr/>
              </a:pPr>
              <a:endParaRPr lang="en-US" sz="1000" b="1" spc="-150" dirty="0">
                <a:solidFill>
                  <a:srgbClr val="FFFFFF"/>
                </a:solidFill>
                <a:latin typeface="Arial"/>
              </a:endParaRPr>
            </a:p>
          </p:txBody>
        </p:sp>
        <p:sp>
          <p:nvSpPr>
            <p:cNvPr id="298" name="Rounded Rectangle 18"/>
            <p:cNvSpPr>
              <a:spLocks noChangeArrowheads="1"/>
            </p:cNvSpPr>
            <p:nvPr/>
          </p:nvSpPr>
          <p:spPr bwMode="auto">
            <a:xfrm>
              <a:off x="5714999" y="2919106"/>
              <a:ext cx="977901" cy="738495"/>
            </a:xfrm>
            <a:prstGeom prst="roundRect">
              <a:avLst>
                <a:gd name="adj" fmla="val 16667"/>
              </a:avLst>
            </a:prstGeom>
            <a:solidFill>
              <a:schemeClr val="tx1"/>
            </a:solidFill>
            <a:ln w="19050" algn="ctr">
              <a:noFill/>
              <a:round/>
              <a:headEnd/>
              <a:tailEnd/>
            </a:ln>
          </p:spPr>
          <p:txBody>
            <a:bodyPr wrap="none" lIns="0" tIns="0" rIns="0" bIns="0" anchor="ctr">
              <a:normAutofit/>
            </a:bodyPr>
            <a:lstStyle/>
            <a:p>
              <a:pPr algn="ctr" fontAlgn="auto">
                <a:spcBef>
                  <a:spcPts val="0"/>
                </a:spcBef>
                <a:spcAft>
                  <a:spcPts val="0"/>
                </a:spcAft>
                <a:defRPr/>
              </a:pPr>
              <a:endParaRPr lang="en-US" sz="1000" b="1" spc="-150" dirty="0">
                <a:solidFill>
                  <a:srgbClr val="FFFFFF"/>
                </a:solidFill>
                <a:latin typeface="Arial"/>
              </a:endParaRPr>
            </a:p>
          </p:txBody>
        </p:sp>
        <p:sp>
          <p:nvSpPr>
            <p:cNvPr id="299" name="Rounded Rectangle 18"/>
            <p:cNvSpPr>
              <a:spLocks noChangeArrowheads="1"/>
            </p:cNvSpPr>
            <p:nvPr/>
          </p:nvSpPr>
          <p:spPr bwMode="auto">
            <a:xfrm>
              <a:off x="7277099" y="2919106"/>
              <a:ext cx="977901" cy="738495"/>
            </a:xfrm>
            <a:prstGeom prst="roundRect">
              <a:avLst>
                <a:gd name="adj" fmla="val 16667"/>
              </a:avLst>
            </a:prstGeom>
            <a:solidFill>
              <a:schemeClr val="tx1"/>
            </a:solidFill>
            <a:ln w="19050" algn="ctr">
              <a:noFill/>
              <a:round/>
              <a:headEnd/>
              <a:tailEnd/>
            </a:ln>
          </p:spPr>
          <p:txBody>
            <a:bodyPr wrap="none" lIns="0" tIns="0" rIns="0" bIns="0" anchor="ctr">
              <a:normAutofit/>
            </a:bodyPr>
            <a:lstStyle/>
            <a:p>
              <a:pPr algn="ctr" fontAlgn="auto">
                <a:spcBef>
                  <a:spcPts val="0"/>
                </a:spcBef>
                <a:spcAft>
                  <a:spcPts val="0"/>
                </a:spcAft>
                <a:defRPr/>
              </a:pPr>
              <a:endParaRPr lang="en-US" sz="1000" b="1" spc="-150" dirty="0">
                <a:solidFill>
                  <a:srgbClr val="FFFFFF"/>
                </a:solidFill>
                <a:latin typeface="Arial"/>
              </a:endParaRPr>
            </a:p>
          </p:txBody>
        </p:sp>
      </p:grpSp>
      <p:sp>
        <p:nvSpPr>
          <p:cNvPr id="302" name="TextBox 301"/>
          <p:cNvSpPr txBox="1"/>
          <p:nvPr/>
        </p:nvSpPr>
        <p:spPr>
          <a:xfrm>
            <a:off x="1136124" y="2456763"/>
            <a:ext cx="877810" cy="461665"/>
          </a:xfrm>
          <a:prstGeom prst="rect">
            <a:avLst/>
          </a:prstGeom>
          <a:noFill/>
        </p:spPr>
        <p:txBody>
          <a:bodyPr wrap="square" rtlCol="0">
            <a:spAutoFit/>
          </a:bodyPr>
          <a:lstStyle/>
          <a:p>
            <a:pPr algn="ctr"/>
            <a:r>
              <a:rPr lang="en-US" sz="800" dirty="0" smtClean="0">
                <a:solidFill>
                  <a:srgbClr val="FFFFFF"/>
                </a:solidFill>
              </a:rPr>
              <a:t>Segment Host</a:t>
            </a:r>
          </a:p>
          <a:p>
            <a:pPr algn="ctr"/>
            <a:r>
              <a:rPr lang="en-US" sz="800" dirty="0" smtClean="0">
                <a:solidFill>
                  <a:srgbClr val="FFFFFF"/>
                </a:solidFill>
              </a:rPr>
              <a:t>Segment</a:t>
            </a:r>
          </a:p>
          <a:p>
            <a:pPr algn="ctr"/>
            <a:r>
              <a:rPr lang="en-US" sz="800" dirty="0" smtClean="0">
                <a:solidFill>
                  <a:srgbClr val="FFFFFF"/>
                </a:solidFill>
              </a:rPr>
              <a:t>Segment</a:t>
            </a:r>
          </a:p>
        </p:txBody>
      </p:sp>
      <p:sp>
        <p:nvSpPr>
          <p:cNvPr id="303" name="TextBox 302"/>
          <p:cNvSpPr txBox="1"/>
          <p:nvPr/>
        </p:nvSpPr>
        <p:spPr>
          <a:xfrm>
            <a:off x="1952839" y="2467122"/>
            <a:ext cx="877810" cy="461665"/>
          </a:xfrm>
          <a:prstGeom prst="rect">
            <a:avLst/>
          </a:prstGeom>
          <a:noFill/>
        </p:spPr>
        <p:txBody>
          <a:bodyPr wrap="square" rtlCol="0">
            <a:spAutoFit/>
          </a:bodyPr>
          <a:lstStyle/>
          <a:p>
            <a:pPr algn="ctr"/>
            <a:r>
              <a:rPr lang="en-US" sz="800" dirty="0" smtClean="0">
                <a:solidFill>
                  <a:srgbClr val="FFFFFF"/>
                </a:solidFill>
              </a:rPr>
              <a:t>Segment Host</a:t>
            </a:r>
          </a:p>
          <a:p>
            <a:pPr algn="ctr"/>
            <a:r>
              <a:rPr lang="en-US" sz="800" dirty="0" smtClean="0">
                <a:solidFill>
                  <a:srgbClr val="FFFFFF"/>
                </a:solidFill>
              </a:rPr>
              <a:t>Segment</a:t>
            </a:r>
          </a:p>
          <a:p>
            <a:pPr algn="ctr"/>
            <a:r>
              <a:rPr lang="en-US" sz="800" dirty="0" smtClean="0">
                <a:solidFill>
                  <a:srgbClr val="FFFFFF"/>
                </a:solidFill>
              </a:rPr>
              <a:t>Segment</a:t>
            </a:r>
          </a:p>
        </p:txBody>
      </p:sp>
      <p:sp>
        <p:nvSpPr>
          <p:cNvPr id="304" name="TextBox 303"/>
          <p:cNvSpPr txBox="1"/>
          <p:nvPr/>
        </p:nvSpPr>
        <p:spPr>
          <a:xfrm>
            <a:off x="3168555" y="2483193"/>
            <a:ext cx="877810" cy="461665"/>
          </a:xfrm>
          <a:prstGeom prst="rect">
            <a:avLst/>
          </a:prstGeom>
          <a:noFill/>
        </p:spPr>
        <p:txBody>
          <a:bodyPr wrap="square" rtlCol="0">
            <a:spAutoFit/>
          </a:bodyPr>
          <a:lstStyle/>
          <a:p>
            <a:pPr algn="ctr"/>
            <a:r>
              <a:rPr lang="en-US" sz="800" dirty="0" smtClean="0">
                <a:solidFill>
                  <a:srgbClr val="FFFFFF"/>
                </a:solidFill>
              </a:rPr>
              <a:t>Segment Host</a:t>
            </a:r>
          </a:p>
          <a:p>
            <a:pPr algn="ctr"/>
            <a:r>
              <a:rPr lang="en-US" sz="800" dirty="0" smtClean="0">
                <a:solidFill>
                  <a:srgbClr val="FFFFFF"/>
                </a:solidFill>
              </a:rPr>
              <a:t>Segment</a:t>
            </a:r>
          </a:p>
          <a:p>
            <a:pPr algn="ctr"/>
            <a:r>
              <a:rPr lang="en-US" sz="800" dirty="0" smtClean="0">
                <a:solidFill>
                  <a:srgbClr val="FFFFFF"/>
                </a:solidFill>
              </a:rPr>
              <a:t>Segment</a:t>
            </a:r>
          </a:p>
        </p:txBody>
      </p:sp>
      <p:sp>
        <p:nvSpPr>
          <p:cNvPr id="2" name="Title 1"/>
          <p:cNvSpPr>
            <a:spLocks noGrp="1"/>
          </p:cNvSpPr>
          <p:nvPr>
            <p:ph type="title"/>
          </p:nvPr>
        </p:nvSpPr>
        <p:spPr>
          <a:xfrm>
            <a:off x="347472" y="133350"/>
            <a:ext cx="8458200" cy="533400"/>
          </a:xfrm>
        </p:spPr>
        <p:txBody>
          <a:bodyPr>
            <a:noAutofit/>
          </a:bodyPr>
          <a:lstStyle/>
          <a:p>
            <a:r>
              <a:rPr lang="en-US" dirty="0" smtClean="0">
                <a:cs typeface="Verdana"/>
              </a:rPr>
              <a:t>Data Parallelism through PL</a:t>
            </a:r>
            <a:r>
              <a:rPr lang="en-US" dirty="0">
                <a:cs typeface="Verdana"/>
              </a:rPr>
              <a:t>/</a:t>
            </a:r>
            <a:r>
              <a:rPr lang="en-US" dirty="0" smtClean="0">
                <a:cs typeface="Verdana"/>
              </a:rPr>
              <a:t>X</a:t>
            </a:r>
            <a:endParaRPr lang="en-GB" dirty="0"/>
          </a:p>
        </p:txBody>
      </p:sp>
      <p:sp>
        <p:nvSpPr>
          <p:cNvPr id="107" name="TextBox 106"/>
          <p:cNvSpPr txBox="1"/>
          <p:nvPr/>
        </p:nvSpPr>
        <p:spPr>
          <a:xfrm>
            <a:off x="4495800" y="2871746"/>
            <a:ext cx="2743200" cy="1591205"/>
          </a:xfrm>
          <a:prstGeom prst="rect">
            <a:avLst/>
          </a:prstGeom>
          <a:noFill/>
          <a:ln w="25400">
            <a:solidFill>
              <a:schemeClr val="tx2"/>
            </a:solidFill>
          </a:ln>
        </p:spPr>
        <p:txBody>
          <a:bodyPr wrap="square" rtlCol="0">
            <a:spAutoFit/>
          </a:bodyPr>
          <a:lstStyle/>
          <a:p>
            <a:pPr marL="57150">
              <a:lnSpc>
                <a:spcPct val="90000"/>
              </a:lnSpc>
            </a:pPr>
            <a:r>
              <a:rPr lang="en-GB" sz="1200" dirty="0">
                <a:solidFill>
                  <a:srgbClr val="4D4D4D"/>
                </a:solidFill>
                <a:cs typeface="Consolas"/>
              </a:rPr>
              <a:t>CREATE FUNCTION </a:t>
            </a:r>
            <a:r>
              <a:rPr lang="en-GB" sz="1200" dirty="0" err="1">
                <a:solidFill>
                  <a:srgbClr val="4D4D4D"/>
                </a:solidFill>
                <a:cs typeface="Consolas"/>
              </a:rPr>
              <a:t>pymax</a:t>
            </a:r>
            <a:r>
              <a:rPr lang="en-GB" sz="1200" dirty="0">
                <a:solidFill>
                  <a:srgbClr val="4D4D4D"/>
                </a:solidFill>
                <a:cs typeface="Consolas"/>
              </a:rPr>
              <a:t> </a:t>
            </a:r>
            <a:r>
              <a:rPr lang="en-GB" sz="1200" dirty="0" smtClean="0">
                <a:solidFill>
                  <a:srgbClr val="4D4D4D"/>
                </a:solidFill>
                <a:cs typeface="Consolas"/>
              </a:rPr>
              <a:t>(</a:t>
            </a:r>
          </a:p>
          <a:p>
            <a:pPr marL="57150">
              <a:lnSpc>
                <a:spcPct val="90000"/>
              </a:lnSpc>
            </a:pPr>
            <a:r>
              <a:rPr lang="en-GB" sz="1200" dirty="0" smtClean="0">
                <a:solidFill>
                  <a:srgbClr val="4D4D4D"/>
                </a:solidFill>
                <a:cs typeface="Consolas"/>
              </a:rPr>
              <a:t>    a </a:t>
            </a:r>
            <a:r>
              <a:rPr lang="en-GB" sz="1200" dirty="0">
                <a:solidFill>
                  <a:srgbClr val="4D4D4D"/>
                </a:solidFill>
                <a:cs typeface="Consolas"/>
              </a:rPr>
              <a:t>integer</a:t>
            </a:r>
            <a:r>
              <a:rPr lang="en-GB" sz="1200" dirty="0" smtClean="0">
                <a:solidFill>
                  <a:srgbClr val="4D4D4D"/>
                </a:solidFill>
                <a:cs typeface="Consolas"/>
              </a:rPr>
              <a:t>,</a:t>
            </a:r>
          </a:p>
          <a:p>
            <a:pPr marL="57150">
              <a:lnSpc>
                <a:spcPct val="90000"/>
              </a:lnSpc>
            </a:pPr>
            <a:r>
              <a:rPr lang="en-GB" sz="1200" dirty="0" smtClean="0">
                <a:solidFill>
                  <a:srgbClr val="4D4D4D"/>
                </a:solidFill>
                <a:cs typeface="Consolas"/>
              </a:rPr>
              <a:t>    b integer)</a:t>
            </a:r>
          </a:p>
          <a:p>
            <a:pPr marL="57150">
              <a:lnSpc>
                <a:spcPct val="90000"/>
              </a:lnSpc>
            </a:pPr>
            <a:r>
              <a:rPr lang="en-GB" sz="1200" dirty="0" smtClean="0">
                <a:solidFill>
                  <a:srgbClr val="4D4D4D"/>
                </a:solidFill>
                <a:cs typeface="Consolas"/>
              </a:rPr>
              <a:t>RETURNS </a:t>
            </a:r>
            <a:r>
              <a:rPr lang="en-GB" sz="1200" dirty="0">
                <a:solidFill>
                  <a:srgbClr val="4D4D4D"/>
                </a:solidFill>
                <a:cs typeface="Consolas"/>
              </a:rPr>
              <a:t>integer</a:t>
            </a:r>
          </a:p>
          <a:p>
            <a:pPr marL="57150">
              <a:lnSpc>
                <a:spcPct val="90000"/>
              </a:lnSpc>
            </a:pPr>
            <a:r>
              <a:rPr lang="en-GB" sz="1200" dirty="0">
                <a:solidFill>
                  <a:srgbClr val="4D4D4D"/>
                </a:solidFill>
                <a:cs typeface="Consolas"/>
              </a:rPr>
              <a:t>AS $$</a:t>
            </a:r>
          </a:p>
          <a:p>
            <a:pPr marL="57150">
              <a:lnSpc>
                <a:spcPct val="90000"/>
              </a:lnSpc>
            </a:pPr>
            <a:r>
              <a:rPr lang="en-US" sz="1200" dirty="0">
                <a:solidFill>
                  <a:srgbClr val="4D4D4D"/>
                </a:solidFill>
                <a:cs typeface="Consolas"/>
              </a:rPr>
              <a:t>  if a &gt; b:</a:t>
            </a:r>
          </a:p>
          <a:p>
            <a:pPr marL="57150">
              <a:lnSpc>
                <a:spcPct val="90000"/>
              </a:lnSpc>
            </a:pPr>
            <a:r>
              <a:rPr lang="en-US" sz="1200" dirty="0">
                <a:solidFill>
                  <a:srgbClr val="4D4D4D"/>
                </a:solidFill>
                <a:cs typeface="Consolas"/>
              </a:rPr>
              <a:t>    return a</a:t>
            </a:r>
          </a:p>
          <a:p>
            <a:pPr marL="57150">
              <a:lnSpc>
                <a:spcPct val="90000"/>
              </a:lnSpc>
            </a:pPr>
            <a:r>
              <a:rPr lang="en-US" sz="1200" dirty="0">
                <a:solidFill>
                  <a:srgbClr val="4D4D4D"/>
                </a:solidFill>
                <a:cs typeface="Consolas"/>
              </a:rPr>
              <a:t>  return b</a:t>
            </a:r>
          </a:p>
          <a:p>
            <a:pPr marL="57150">
              <a:lnSpc>
                <a:spcPct val="90000"/>
              </a:lnSpc>
            </a:pPr>
            <a:r>
              <a:rPr lang="en-US" sz="1200" dirty="0">
                <a:solidFill>
                  <a:srgbClr val="4D4D4D"/>
                </a:solidFill>
                <a:cs typeface="Consolas"/>
              </a:rPr>
              <a:t>$$ LANGUAGE </a:t>
            </a:r>
            <a:r>
              <a:rPr lang="en-US" sz="1200" dirty="0" err="1">
                <a:solidFill>
                  <a:srgbClr val="4D4D4D"/>
                </a:solidFill>
                <a:cs typeface="Consolas"/>
              </a:rPr>
              <a:t>plpythonu</a:t>
            </a:r>
            <a:r>
              <a:rPr lang="en-US" sz="1200" dirty="0" smtClean="0">
                <a:solidFill>
                  <a:srgbClr val="4D4D4D"/>
                </a:solidFill>
                <a:cs typeface="Consolas"/>
              </a:rPr>
              <a:t>;</a:t>
            </a:r>
            <a:endParaRPr lang="en-US" sz="1200" dirty="0">
              <a:solidFill>
                <a:srgbClr val="4D4D4D"/>
              </a:solidFill>
              <a:cs typeface="Consolas"/>
            </a:endParaRPr>
          </a:p>
        </p:txBody>
      </p:sp>
      <p:sp>
        <p:nvSpPr>
          <p:cNvPr id="3" name="Right Brace 2"/>
          <p:cNvSpPr/>
          <p:nvPr/>
        </p:nvSpPr>
        <p:spPr>
          <a:xfrm>
            <a:off x="7367330" y="2947946"/>
            <a:ext cx="152401" cy="614404"/>
          </a:xfrm>
          <a:prstGeom prst="rightBrace">
            <a:avLst/>
          </a:prstGeom>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685D"/>
              </a:solidFill>
              <a:latin typeface="Arial"/>
            </a:endParaRPr>
          </a:p>
        </p:txBody>
      </p:sp>
      <p:sp>
        <p:nvSpPr>
          <p:cNvPr id="115" name="Right Brace 114"/>
          <p:cNvSpPr/>
          <p:nvPr/>
        </p:nvSpPr>
        <p:spPr>
          <a:xfrm>
            <a:off x="7391400" y="4151445"/>
            <a:ext cx="152400" cy="302011"/>
          </a:xfrm>
          <a:prstGeom prst="rightBrace">
            <a:avLst/>
          </a:prstGeom>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685D"/>
              </a:solidFill>
              <a:latin typeface="Arial"/>
            </a:endParaRPr>
          </a:p>
        </p:txBody>
      </p:sp>
      <p:sp>
        <p:nvSpPr>
          <p:cNvPr id="116" name="Right Brace 115"/>
          <p:cNvSpPr/>
          <p:nvPr/>
        </p:nvSpPr>
        <p:spPr>
          <a:xfrm>
            <a:off x="7380258" y="3641339"/>
            <a:ext cx="152400" cy="457200"/>
          </a:xfrm>
          <a:prstGeom prst="rightBrace">
            <a:avLst/>
          </a:prstGeom>
          <a:ln>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685D"/>
              </a:solidFill>
              <a:latin typeface="Arial"/>
            </a:endParaRPr>
          </a:p>
        </p:txBody>
      </p:sp>
      <p:sp>
        <p:nvSpPr>
          <p:cNvPr id="4" name="TextBox 3"/>
          <p:cNvSpPr txBox="1"/>
          <p:nvPr/>
        </p:nvSpPr>
        <p:spPr>
          <a:xfrm>
            <a:off x="7543800" y="2952750"/>
            <a:ext cx="1143000" cy="246221"/>
          </a:xfrm>
          <a:prstGeom prst="rect">
            <a:avLst/>
          </a:prstGeom>
          <a:noFill/>
        </p:spPr>
        <p:txBody>
          <a:bodyPr wrap="square" rtlCol="0">
            <a:spAutoFit/>
          </a:bodyPr>
          <a:lstStyle/>
          <a:p>
            <a:pPr algn="ctr"/>
            <a:r>
              <a:rPr lang="en-US" sz="1000" b="1" dirty="0" smtClean="0">
                <a:solidFill>
                  <a:srgbClr val="00685D"/>
                </a:solidFill>
              </a:rPr>
              <a:t>SQL wrapper</a:t>
            </a:r>
            <a:endParaRPr lang="en-US" sz="1000" b="1" dirty="0">
              <a:solidFill>
                <a:srgbClr val="00685D"/>
              </a:solidFill>
            </a:endParaRPr>
          </a:p>
        </p:txBody>
      </p:sp>
      <p:sp>
        <p:nvSpPr>
          <p:cNvPr id="118" name="TextBox 117"/>
          <p:cNvSpPr txBox="1"/>
          <p:nvPr/>
        </p:nvSpPr>
        <p:spPr>
          <a:xfrm>
            <a:off x="7620001" y="3490954"/>
            <a:ext cx="1143000" cy="400110"/>
          </a:xfrm>
          <a:prstGeom prst="rect">
            <a:avLst/>
          </a:prstGeom>
          <a:noFill/>
        </p:spPr>
        <p:txBody>
          <a:bodyPr wrap="square" rtlCol="0">
            <a:spAutoFit/>
          </a:bodyPr>
          <a:lstStyle/>
          <a:p>
            <a:pPr algn="ctr"/>
            <a:r>
              <a:rPr lang="en-US" sz="1000" b="1" dirty="0" smtClean="0">
                <a:solidFill>
                  <a:srgbClr val="00685D"/>
                </a:solidFill>
              </a:rPr>
              <a:t>Source language code</a:t>
            </a:r>
            <a:endParaRPr lang="en-US" sz="1000" b="1" dirty="0">
              <a:solidFill>
                <a:srgbClr val="00685D"/>
              </a:solidFill>
            </a:endParaRPr>
          </a:p>
        </p:txBody>
      </p:sp>
      <p:sp>
        <p:nvSpPr>
          <p:cNvPr id="119" name="TextBox 118"/>
          <p:cNvSpPr txBox="1"/>
          <p:nvPr/>
        </p:nvSpPr>
        <p:spPr>
          <a:xfrm>
            <a:off x="7543801" y="3948154"/>
            <a:ext cx="1143000" cy="553998"/>
          </a:xfrm>
          <a:prstGeom prst="rect">
            <a:avLst/>
          </a:prstGeom>
          <a:noFill/>
        </p:spPr>
        <p:txBody>
          <a:bodyPr wrap="square" rtlCol="0">
            <a:spAutoFit/>
          </a:bodyPr>
          <a:lstStyle/>
          <a:p>
            <a:pPr algn="ctr"/>
            <a:r>
              <a:rPr lang="en-US" sz="1000" b="1" dirty="0" smtClean="0">
                <a:solidFill>
                  <a:srgbClr val="00685D"/>
                </a:solidFill>
              </a:rPr>
              <a:t>Source language declaration</a:t>
            </a:r>
            <a:endParaRPr lang="en-US" sz="1000" b="1" dirty="0">
              <a:solidFill>
                <a:srgbClr val="00685D"/>
              </a:solidFill>
            </a:endParaRPr>
          </a:p>
        </p:txBody>
      </p:sp>
      <p:sp>
        <p:nvSpPr>
          <p:cNvPr id="11" name="TextBox 10"/>
          <p:cNvSpPr txBox="1"/>
          <p:nvPr/>
        </p:nvSpPr>
        <p:spPr>
          <a:xfrm>
            <a:off x="4953000" y="2571750"/>
            <a:ext cx="2133600" cy="276999"/>
          </a:xfrm>
          <a:prstGeom prst="rect">
            <a:avLst/>
          </a:prstGeom>
          <a:noFill/>
        </p:spPr>
        <p:txBody>
          <a:bodyPr wrap="square" rtlCol="0">
            <a:spAutoFit/>
          </a:bodyPr>
          <a:lstStyle/>
          <a:p>
            <a:r>
              <a:rPr lang="en-US" sz="1200" b="1" dirty="0" smtClean="0">
                <a:solidFill>
                  <a:srgbClr val="00685D"/>
                </a:solidFill>
              </a:rPr>
              <a:t>User Defined Functions</a:t>
            </a:r>
            <a:endParaRPr lang="en-US" sz="1200" b="1" dirty="0">
              <a:solidFill>
                <a:srgbClr val="00685D"/>
              </a:solidFill>
            </a:endParaRPr>
          </a:p>
        </p:txBody>
      </p:sp>
    </p:spTree>
    <p:extLst>
      <p:ext uri="{BB962C8B-B14F-4D97-AF65-F5344CB8AC3E}">
        <p14:creationId xmlns:p14="http://schemas.microsoft.com/office/powerpoint/2010/main" val="1478478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1"/>
                                        </p:tgtEl>
                                        <p:attrNameLst>
                                          <p:attrName>style.visibility</p:attrName>
                                        </p:attrNameLst>
                                      </p:cBhvr>
                                      <p:to>
                                        <p:strVal val="visible"/>
                                      </p:to>
                                    </p:set>
                                    <p:anim calcmode="lin" valueType="num">
                                      <p:cBhvr additive="base">
                                        <p:cTn id="11" dur="500" fill="hold"/>
                                        <p:tgtEl>
                                          <p:spTgt spid="161"/>
                                        </p:tgtEl>
                                        <p:attrNameLst>
                                          <p:attrName>ppt_x</p:attrName>
                                        </p:attrNameLst>
                                      </p:cBhvr>
                                      <p:tavLst>
                                        <p:tav tm="0">
                                          <p:val>
                                            <p:strVal val="#ppt_x"/>
                                          </p:val>
                                        </p:tav>
                                        <p:tav tm="100000">
                                          <p:val>
                                            <p:strVal val="#ppt_x"/>
                                          </p:val>
                                        </p:tav>
                                      </p:tavLst>
                                    </p:anim>
                                    <p:anim calcmode="lin" valueType="num">
                                      <p:cBhvr additive="base">
                                        <p:cTn id="12" dur="500" fill="hold"/>
                                        <p:tgtEl>
                                          <p:spTgt spid="16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anim calcmode="lin" valueType="num">
                                      <p:cBhvr additive="base">
                                        <p:cTn id="15" dur="500" fill="hold"/>
                                        <p:tgtEl>
                                          <p:spTgt spid="169"/>
                                        </p:tgtEl>
                                        <p:attrNameLst>
                                          <p:attrName>ppt_x</p:attrName>
                                        </p:attrNameLst>
                                      </p:cBhvr>
                                      <p:tavLst>
                                        <p:tav tm="0">
                                          <p:val>
                                            <p:strVal val="#ppt_x"/>
                                          </p:val>
                                        </p:tav>
                                        <p:tav tm="100000">
                                          <p:val>
                                            <p:strVal val="#ppt_x"/>
                                          </p:val>
                                        </p:tav>
                                      </p:tavLst>
                                    </p:anim>
                                    <p:anim calcmode="lin" valueType="num">
                                      <p:cBhvr additive="base">
                                        <p:cTn id="16" dur="500" fill="hold"/>
                                        <p:tgtEl>
                                          <p:spTgt spid="16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 calcmode="lin" valueType="num">
                                      <p:cBhvr additive="base">
                                        <p:cTn id="23" dur="500" fill="hold"/>
                                        <p:tgtEl>
                                          <p:spTgt spid="185"/>
                                        </p:tgtEl>
                                        <p:attrNameLst>
                                          <p:attrName>ppt_x</p:attrName>
                                        </p:attrNameLst>
                                      </p:cBhvr>
                                      <p:tavLst>
                                        <p:tav tm="0">
                                          <p:val>
                                            <p:strVal val="#ppt_x"/>
                                          </p:val>
                                        </p:tav>
                                        <p:tav tm="100000">
                                          <p:val>
                                            <p:strVal val="#ppt_x"/>
                                          </p:val>
                                        </p:tav>
                                      </p:tavLst>
                                    </p:anim>
                                    <p:anim calcmode="lin" valueType="num">
                                      <p:cBhvr additive="base">
                                        <p:cTn id="24" dur="500" fill="hold"/>
                                        <p:tgtEl>
                                          <p:spTgt spid="18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anim calcmode="lin" valueType="num">
                                      <p:cBhvr additive="base">
                                        <p:cTn id="27" dur="500" fill="hold"/>
                                        <p:tgtEl>
                                          <p:spTgt spid="193"/>
                                        </p:tgtEl>
                                        <p:attrNameLst>
                                          <p:attrName>ppt_x</p:attrName>
                                        </p:attrNameLst>
                                      </p:cBhvr>
                                      <p:tavLst>
                                        <p:tav tm="0">
                                          <p:val>
                                            <p:strVal val="#ppt_x"/>
                                          </p:val>
                                        </p:tav>
                                        <p:tav tm="100000">
                                          <p:val>
                                            <p:strVal val="#ppt_x"/>
                                          </p:val>
                                        </p:tav>
                                      </p:tavLst>
                                    </p:anim>
                                    <p:anim calcmode="lin" valueType="num">
                                      <p:cBhvr additive="base">
                                        <p:cTn id="28" dur="500" fill="hold"/>
                                        <p:tgtEl>
                                          <p:spTgt spid="19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1"/>
                                        </p:tgtEl>
                                        <p:attrNameLst>
                                          <p:attrName>style.visibility</p:attrName>
                                        </p:attrNameLst>
                                      </p:cBhvr>
                                      <p:to>
                                        <p:strVal val="visible"/>
                                      </p:to>
                                    </p:set>
                                    <p:anim calcmode="lin" valueType="num">
                                      <p:cBhvr additive="base">
                                        <p:cTn id="31" dur="500" fill="hold"/>
                                        <p:tgtEl>
                                          <p:spTgt spid="201"/>
                                        </p:tgtEl>
                                        <p:attrNameLst>
                                          <p:attrName>ppt_x</p:attrName>
                                        </p:attrNameLst>
                                      </p:cBhvr>
                                      <p:tavLst>
                                        <p:tav tm="0">
                                          <p:val>
                                            <p:strVal val="#ppt_x"/>
                                          </p:val>
                                        </p:tav>
                                        <p:tav tm="100000">
                                          <p:val>
                                            <p:strVal val="#ppt_x"/>
                                          </p:val>
                                        </p:tav>
                                      </p:tavLst>
                                    </p:anim>
                                    <p:anim calcmode="lin" valueType="num">
                                      <p:cBhvr additive="base">
                                        <p:cTn id="32" dur="500" fill="hold"/>
                                        <p:tgtEl>
                                          <p:spTgt spid="20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9"/>
                                        </p:tgtEl>
                                        <p:attrNameLst>
                                          <p:attrName>style.visibility</p:attrName>
                                        </p:attrNameLst>
                                      </p:cBhvr>
                                      <p:to>
                                        <p:strVal val="visible"/>
                                      </p:to>
                                    </p:set>
                                    <p:anim calcmode="lin" valueType="num">
                                      <p:cBhvr additive="base">
                                        <p:cTn id="35" dur="500" fill="hold"/>
                                        <p:tgtEl>
                                          <p:spTgt spid="209"/>
                                        </p:tgtEl>
                                        <p:attrNameLst>
                                          <p:attrName>ppt_x</p:attrName>
                                        </p:attrNameLst>
                                      </p:cBhvr>
                                      <p:tavLst>
                                        <p:tav tm="0">
                                          <p:val>
                                            <p:strVal val="#ppt_x"/>
                                          </p:val>
                                        </p:tav>
                                        <p:tav tm="100000">
                                          <p:val>
                                            <p:strVal val="#ppt_x"/>
                                          </p:val>
                                        </p:tav>
                                      </p:tavLst>
                                    </p:anim>
                                    <p:anim calcmode="lin" valueType="num">
                                      <p:cBhvr additive="base">
                                        <p:cTn id="36"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3" grpId="0" animBg="1"/>
      <p:bldP spid="115" grpId="0" animBg="1"/>
      <p:bldP spid="116" grpId="0" animBg="1"/>
      <p:bldP spid="4" grpId="0"/>
      <p:bldP spid="118" grpId="0"/>
      <p:bldP spid="11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7725" y="3455646"/>
            <a:ext cx="864878" cy="648659"/>
          </a:xfrm>
          <a:prstGeom prst="rect">
            <a:avLst/>
          </a:prstGeom>
        </p:spPr>
      </p:pic>
      <p:sp>
        <p:nvSpPr>
          <p:cNvPr id="16" name="TextBox 15"/>
          <p:cNvSpPr txBox="1"/>
          <p:nvPr/>
        </p:nvSpPr>
        <p:spPr>
          <a:xfrm>
            <a:off x="1014157" y="4149332"/>
            <a:ext cx="1552540" cy="461665"/>
          </a:xfrm>
          <a:prstGeom prst="rect">
            <a:avLst/>
          </a:prstGeom>
          <a:noFill/>
        </p:spPr>
        <p:txBody>
          <a:bodyPr wrap="square" rtlCol="0">
            <a:spAutoFit/>
          </a:bodyPr>
          <a:lstStyle/>
          <a:p>
            <a:pPr algn="ctr"/>
            <a:r>
              <a:rPr lang="en-US" sz="1200" b="1" dirty="0">
                <a:solidFill>
                  <a:srgbClr val="00685D"/>
                </a:solidFill>
                <a:latin typeface="Arial"/>
              </a:rPr>
              <a:t>Data Fabric Ecosystem</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41699" y="3256424"/>
            <a:ext cx="541985" cy="577332"/>
          </a:xfrm>
          <a:prstGeom prst="rect">
            <a:avLst/>
          </a:prstGeom>
        </p:spPr>
      </p:pic>
      <p:cxnSp>
        <p:nvCxnSpPr>
          <p:cNvPr id="19" name="Straight Arrow Connector 18"/>
          <p:cNvCxnSpPr/>
          <p:nvPr/>
        </p:nvCxnSpPr>
        <p:spPr>
          <a:xfrm flipV="1">
            <a:off x="2234094" y="3660589"/>
            <a:ext cx="455314" cy="702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88" name="Group 87"/>
          <p:cNvGrpSpPr/>
          <p:nvPr/>
        </p:nvGrpSpPr>
        <p:grpSpPr>
          <a:xfrm>
            <a:off x="7090199" y="3252905"/>
            <a:ext cx="583598" cy="699322"/>
            <a:chOff x="4900744" y="1966180"/>
            <a:chExt cx="564485" cy="751549"/>
          </a:xfrm>
        </p:grpSpPr>
        <p:grpSp>
          <p:nvGrpSpPr>
            <p:cNvPr id="42" name="Group 41"/>
            <p:cNvGrpSpPr/>
            <p:nvPr/>
          </p:nvGrpSpPr>
          <p:grpSpPr>
            <a:xfrm>
              <a:off x="4900744" y="2205977"/>
              <a:ext cx="564484" cy="295217"/>
              <a:chOff x="4605677" y="2590787"/>
              <a:chExt cx="564484" cy="295217"/>
            </a:xfrm>
          </p:grpSpPr>
          <p:cxnSp>
            <p:nvCxnSpPr>
              <p:cNvPr id="41" name="Straight Connector 40"/>
              <p:cNvCxnSpPr/>
              <p:nvPr/>
            </p:nvCxnSpPr>
            <p:spPr>
              <a:xfrm>
                <a:off x="4605677" y="2722614"/>
                <a:ext cx="564484"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708310" y="2590787"/>
                <a:ext cx="102634" cy="295217"/>
              </a:xfrm>
              <a:prstGeom prst="rect">
                <a:avLst/>
              </a:prstGeom>
              <a:pattFill prst="lt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3" name="Group 42"/>
            <p:cNvGrpSpPr/>
            <p:nvPr/>
          </p:nvGrpSpPr>
          <p:grpSpPr>
            <a:xfrm>
              <a:off x="4900745" y="2422512"/>
              <a:ext cx="564484" cy="295217"/>
              <a:chOff x="4451729" y="2616441"/>
              <a:chExt cx="564484" cy="295217"/>
            </a:xfrm>
          </p:grpSpPr>
          <p:cxnSp>
            <p:nvCxnSpPr>
              <p:cNvPr id="44" name="Straight Connector 43"/>
              <p:cNvCxnSpPr/>
              <p:nvPr/>
            </p:nvCxnSpPr>
            <p:spPr>
              <a:xfrm>
                <a:off x="4451729" y="2786749"/>
                <a:ext cx="564484"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708310" y="2616441"/>
                <a:ext cx="102634" cy="295217"/>
              </a:xfrm>
              <a:prstGeom prst="rect">
                <a:avLst/>
              </a:prstGeom>
              <a:pattFill prst="lt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46" name="Straight Connector 45"/>
            <p:cNvCxnSpPr/>
            <p:nvPr/>
          </p:nvCxnSpPr>
          <p:spPr>
            <a:xfrm>
              <a:off x="4900745" y="2149315"/>
              <a:ext cx="564484"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5285616" y="1966180"/>
              <a:ext cx="102634" cy="295217"/>
            </a:xfrm>
            <a:prstGeom prst="rect">
              <a:avLst/>
            </a:prstGeom>
            <a:pattFill prst="ltHorz">
              <a:fgClr>
                <a:prstClr val="black"/>
              </a:fgClr>
              <a:bgClr>
                <a:prstClr val="white"/>
              </a:bgClr>
            </a:patt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51" name="Rounded Rectangle 50"/>
          <p:cNvSpPr/>
          <p:nvPr/>
        </p:nvSpPr>
        <p:spPr>
          <a:xfrm>
            <a:off x="6290243" y="1165409"/>
            <a:ext cx="2271053" cy="1618563"/>
          </a:xfrm>
          <a:prstGeom prst="roundRect">
            <a:avLst/>
          </a:prstGeom>
          <a:noFill/>
          <a:ln w="38100"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97060" y="1306900"/>
            <a:ext cx="1167480" cy="597282"/>
          </a:xfrm>
          <a:prstGeom prst="rect">
            <a:avLst/>
          </a:prstGeom>
        </p:spPr>
      </p:pic>
      <p:cxnSp>
        <p:nvCxnSpPr>
          <p:cNvPr id="90" name="Straight Arrow Connector 89"/>
          <p:cNvCxnSpPr/>
          <p:nvPr/>
        </p:nvCxnSpPr>
        <p:spPr>
          <a:xfrm flipV="1">
            <a:off x="7376663" y="2856252"/>
            <a:ext cx="0" cy="3360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6663765" y="4082165"/>
            <a:ext cx="1568825" cy="276999"/>
          </a:xfrm>
          <a:prstGeom prst="rect">
            <a:avLst/>
          </a:prstGeom>
          <a:noFill/>
        </p:spPr>
        <p:txBody>
          <a:bodyPr wrap="square" rtlCol="0">
            <a:spAutoFit/>
          </a:bodyPr>
          <a:lstStyle/>
          <a:p>
            <a:pPr algn="ctr"/>
            <a:r>
              <a:rPr lang="en-US" sz="1200" b="1" dirty="0">
                <a:solidFill>
                  <a:srgbClr val="00685D"/>
                </a:solidFill>
                <a:latin typeface="Arial"/>
              </a:rPr>
              <a:t>Business Levers</a:t>
            </a:r>
          </a:p>
        </p:txBody>
      </p:sp>
      <p:pic>
        <p:nvPicPr>
          <p:cNvPr id="105" name="Picture 10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72132" y="1240117"/>
            <a:ext cx="595045" cy="788498"/>
          </a:xfrm>
          <a:prstGeom prst="rect">
            <a:avLst/>
          </a:prstGeom>
        </p:spPr>
      </p:pic>
      <p:sp>
        <p:nvSpPr>
          <p:cNvPr id="107" name="TextBox 106"/>
          <p:cNvSpPr txBox="1"/>
          <p:nvPr/>
        </p:nvSpPr>
        <p:spPr>
          <a:xfrm>
            <a:off x="6648823" y="765513"/>
            <a:ext cx="1111694" cy="276999"/>
          </a:xfrm>
          <a:prstGeom prst="rect">
            <a:avLst/>
          </a:prstGeom>
          <a:noFill/>
        </p:spPr>
        <p:txBody>
          <a:bodyPr wrap="square" rtlCol="0">
            <a:spAutoFit/>
          </a:bodyPr>
          <a:lstStyle/>
          <a:p>
            <a:pPr algn="ctr"/>
            <a:r>
              <a:rPr lang="en-US" sz="1200" b="1" dirty="0">
                <a:solidFill>
                  <a:srgbClr val="00685D"/>
                </a:solidFill>
                <a:latin typeface="Arial"/>
              </a:rPr>
              <a:t>Apps</a:t>
            </a:r>
          </a:p>
        </p:txBody>
      </p:sp>
      <p:sp>
        <p:nvSpPr>
          <p:cNvPr id="49" name="Title 1"/>
          <p:cNvSpPr txBox="1">
            <a:spLocks/>
          </p:cNvSpPr>
          <p:nvPr/>
        </p:nvSpPr>
        <p:spPr>
          <a:xfrm>
            <a:off x="240370" y="125963"/>
            <a:ext cx="8663260" cy="50385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rgbClr val="00685D"/>
                </a:solidFill>
                <a:latin typeface="Arial"/>
              </a:rPr>
              <a:t>Pipeline of a Pivotal Data Driven App</a:t>
            </a:r>
            <a:endParaRPr lang="en-US" sz="3200" dirty="0">
              <a:solidFill>
                <a:srgbClr val="00685D"/>
              </a:solidFill>
              <a:latin typeface="Arial"/>
            </a:endParaRPr>
          </a:p>
        </p:txBody>
      </p:sp>
      <p:grpSp>
        <p:nvGrpSpPr>
          <p:cNvPr id="50" name="Group 49"/>
          <p:cNvGrpSpPr>
            <a:grpSpLocks noChangeAspect="1"/>
          </p:cNvGrpSpPr>
          <p:nvPr/>
        </p:nvGrpSpPr>
        <p:grpSpPr>
          <a:xfrm>
            <a:off x="4358105" y="3167813"/>
            <a:ext cx="1179962" cy="1347363"/>
            <a:chOff x="2270970" y="978256"/>
            <a:chExt cx="1760940" cy="2010761"/>
          </a:xfrm>
        </p:grpSpPr>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96415" y="2525553"/>
              <a:ext cx="735736" cy="389508"/>
            </a:xfrm>
            <a:prstGeom prst="rect">
              <a:avLst/>
            </a:prstGeom>
          </p:spPr>
        </p:pic>
        <p:sp>
          <p:nvSpPr>
            <p:cNvPr id="56" name="TextBox 55"/>
            <p:cNvSpPr txBox="1"/>
            <p:nvPr/>
          </p:nvSpPr>
          <p:spPr>
            <a:xfrm>
              <a:off x="3246579" y="2644531"/>
              <a:ext cx="785331" cy="344486"/>
            </a:xfrm>
            <a:prstGeom prst="rect">
              <a:avLst/>
            </a:prstGeom>
            <a:noFill/>
          </p:spPr>
          <p:txBody>
            <a:bodyPr wrap="square" rtlCol="0">
              <a:spAutoFit/>
            </a:bodyPr>
            <a:lstStyle/>
            <a:p>
              <a:pPr algn="ctr"/>
              <a:r>
                <a:rPr lang="en-US" sz="900" b="1" dirty="0">
                  <a:solidFill>
                    <a:srgbClr val="4D4D4D"/>
                  </a:solidFill>
                  <a:latin typeface="Arial"/>
                </a:rPr>
                <a:t>MLlib</a:t>
              </a:r>
            </a:p>
          </p:txBody>
        </p:sp>
        <p:grpSp>
          <p:nvGrpSpPr>
            <p:cNvPr id="57" name="Group 56"/>
            <p:cNvGrpSpPr/>
            <p:nvPr/>
          </p:nvGrpSpPr>
          <p:grpSpPr>
            <a:xfrm>
              <a:off x="2270970" y="1452656"/>
              <a:ext cx="1691430" cy="1090703"/>
              <a:chOff x="863211" y="1335685"/>
              <a:chExt cx="1691430" cy="1090703"/>
            </a:xfrm>
          </p:grpSpPr>
          <p:pic>
            <p:nvPicPr>
              <p:cNvPr id="60" name="Picture 5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90000" y="1777785"/>
                <a:ext cx="291836" cy="302931"/>
              </a:xfrm>
              <a:prstGeom prst="rect">
                <a:avLst/>
              </a:prstGeom>
            </p:spPr>
          </p:pic>
          <p:pic>
            <p:nvPicPr>
              <p:cNvPr id="61" name="Picture 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046155" y="1363886"/>
                <a:ext cx="426142" cy="469989"/>
              </a:xfrm>
              <a:prstGeom prst="rect">
                <a:avLst/>
              </a:prstGeom>
            </p:spPr>
          </p:pic>
          <p:pic>
            <p:nvPicPr>
              <p:cNvPr id="62" name="Picture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51919" y="1871284"/>
                <a:ext cx="311482" cy="451024"/>
              </a:xfrm>
              <a:prstGeom prst="rect">
                <a:avLst/>
              </a:prstGeom>
            </p:spPr>
          </p:pic>
          <p:pic>
            <p:nvPicPr>
              <p:cNvPr id="63" name="Picture 6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20551" y="1845179"/>
                <a:ext cx="407682" cy="410432"/>
              </a:xfrm>
              <a:prstGeom prst="rect">
                <a:avLst/>
              </a:prstGeom>
            </p:spPr>
          </p:pic>
          <p:pic>
            <p:nvPicPr>
              <p:cNvPr id="64" name="Picture 6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339783" y="1362594"/>
                <a:ext cx="506600" cy="502852"/>
              </a:xfrm>
              <a:prstGeom prst="rect">
                <a:avLst/>
              </a:prstGeom>
            </p:spPr>
          </p:pic>
          <p:sp>
            <p:nvSpPr>
              <p:cNvPr id="65" name="Rounded Rectangle 64"/>
              <p:cNvSpPr/>
              <p:nvPr/>
            </p:nvSpPr>
            <p:spPr>
              <a:xfrm>
                <a:off x="1286854" y="1335685"/>
                <a:ext cx="1267787" cy="1062004"/>
              </a:xfrm>
              <a:prstGeom prst="roundRect">
                <a:avLst/>
              </a:prstGeom>
              <a:noFill/>
              <a:ln w="254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6" name="TextBox 65"/>
              <p:cNvSpPr txBox="1"/>
              <p:nvPr/>
            </p:nvSpPr>
            <p:spPr>
              <a:xfrm rot="16200000">
                <a:off x="572392" y="1676251"/>
                <a:ext cx="1040956" cy="459317"/>
              </a:xfrm>
              <a:prstGeom prst="rect">
                <a:avLst/>
              </a:prstGeom>
              <a:noFill/>
            </p:spPr>
            <p:txBody>
              <a:bodyPr wrap="square" rtlCol="0">
                <a:spAutoFit/>
              </a:bodyPr>
              <a:lstStyle/>
              <a:p>
                <a:pPr algn="ctr"/>
                <a:r>
                  <a:rPr lang="en-US" sz="1400" b="1" dirty="0">
                    <a:solidFill>
                      <a:srgbClr val="00685D"/>
                    </a:solidFill>
                    <a:latin typeface="Arial"/>
                  </a:rPr>
                  <a:t>PL/X</a:t>
                </a:r>
              </a:p>
            </p:txBody>
          </p:sp>
        </p:grpSp>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009394" y="978256"/>
              <a:ext cx="722650" cy="420451"/>
            </a:xfrm>
            <a:prstGeom prst="rect">
              <a:avLst/>
            </a:prstGeom>
          </p:spPr>
        </p:pic>
      </p:grpSp>
      <p:pic>
        <p:nvPicPr>
          <p:cNvPr id="68" name="Picture 6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418680" y="2029983"/>
            <a:ext cx="989027" cy="702352"/>
          </a:xfrm>
          <a:prstGeom prst="rect">
            <a:avLst/>
          </a:prstGeom>
        </p:spPr>
      </p:pic>
      <p:pic>
        <p:nvPicPr>
          <p:cNvPr id="69" name="Picture 6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458273" y="2091763"/>
            <a:ext cx="1052544" cy="532098"/>
          </a:xfrm>
          <a:prstGeom prst="rect">
            <a:avLst/>
          </a:prstGeom>
        </p:spPr>
      </p:pic>
      <p:cxnSp>
        <p:nvCxnSpPr>
          <p:cNvPr id="70" name="Straight Arrow Connector 69"/>
          <p:cNvCxnSpPr/>
          <p:nvPr/>
        </p:nvCxnSpPr>
        <p:spPr>
          <a:xfrm flipH="1">
            <a:off x="1835466" y="2926594"/>
            <a:ext cx="1763" cy="4104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4392829" y="2902146"/>
            <a:ext cx="1301431" cy="246221"/>
          </a:xfrm>
          <a:prstGeom prst="rect">
            <a:avLst/>
          </a:prstGeom>
          <a:noFill/>
        </p:spPr>
        <p:txBody>
          <a:bodyPr wrap="square" rtlCol="0">
            <a:spAutoFit/>
          </a:bodyPr>
          <a:lstStyle/>
          <a:p>
            <a:pPr algn="ctr"/>
            <a:r>
              <a:rPr lang="en-US" sz="1000" b="1" dirty="0">
                <a:solidFill>
                  <a:srgbClr val="00685D"/>
                </a:solidFill>
                <a:latin typeface="Arial"/>
              </a:rPr>
              <a:t>Model Building</a:t>
            </a:r>
          </a:p>
        </p:txBody>
      </p:sp>
      <p:cxnSp>
        <p:nvCxnSpPr>
          <p:cNvPr id="75" name="Straight Arrow Connector 74"/>
          <p:cNvCxnSpPr/>
          <p:nvPr/>
        </p:nvCxnSpPr>
        <p:spPr>
          <a:xfrm flipV="1">
            <a:off x="3735294" y="3684429"/>
            <a:ext cx="517906" cy="604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1859763" y="1643530"/>
            <a:ext cx="7882" cy="3961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955700" y="3795681"/>
            <a:ext cx="539780" cy="104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5637982" y="3394810"/>
            <a:ext cx="1301431" cy="276999"/>
          </a:xfrm>
          <a:prstGeom prst="rect">
            <a:avLst/>
          </a:prstGeom>
          <a:noFill/>
        </p:spPr>
        <p:txBody>
          <a:bodyPr wrap="square" rtlCol="0">
            <a:spAutoFit/>
          </a:bodyPr>
          <a:lstStyle/>
          <a:p>
            <a:pPr algn="ctr"/>
            <a:r>
              <a:rPr lang="en-US" sz="1200" b="1" dirty="0">
                <a:solidFill>
                  <a:srgbClr val="00685D"/>
                </a:solidFill>
                <a:latin typeface="Arial"/>
              </a:rPr>
              <a:t>Model Tuning</a:t>
            </a:r>
          </a:p>
        </p:txBody>
      </p:sp>
      <p:cxnSp>
        <p:nvCxnSpPr>
          <p:cNvPr id="110" name="Straight Arrow Connector 109"/>
          <p:cNvCxnSpPr/>
          <p:nvPr/>
        </p:nvCxnSpPr>
        <p:spPr>
          <a:xfrm>
            <a:off x="5014910" y="2077325"/>
            <a:ext cx="0" cy="60882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5020235" y="2076822"/>
            <a:ext cx="1207172" cy="5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4034114" y="1482001"/>
            <a:ext cx="2226235" cy="461665"/>
          </a:xfrm>
          <a:prstGeom prst="rect">
            <a:avLst/>
          </a:prstGeom>
          <a:noFill/>
        </p:spPr>
        <p:txBody>
          <a:bodyPr wrap="square" rtlCol="0">
            <a:spAutoFit/>
          </a:bodyPr>
          <a:lstStyle/>
          <a:p>
            <a:pPr algn="ctr"/>
            <a:r>
              <a:rPr lang="en-US" sz="1200" b="1" dirty="0">
                <a:solidFill>
                  <a:srgbClr val="00685D"/>
                </a:solidFill>
                <a:latin typeface="Arial"/>
              </a:rPr>
              <a:t>Continuous Model Improvement</a:t>
            </a:r>
          </a:p>
        </p:txBody>
      </p:sp>
      <p:sp>
        <p:nvSpPr>
          <p:cNvPr id="67" name="Shape 1565"/>
          <p:cNvSpPr txBox="1"/>
          <p:nvPr/>
        </p:nvSpPr>
        <p:spPr>
          <a:xfrm>
            <a:off x="1320615" y="746696"/>
            <a:ext cx="1127700" cy="307800"/>
          </a:xfrm>
          <a:prstGeom prst="rect">
            <a:avLst/>
          </a:prstGeom>
          <a:noFill/>
          <a:ln>
            <a:noFill/>
          </a:ln>
        </p:spPr>
        <p:txBody>
          <a:bodyPr lIns="91425" tIns="45700" rIns="91425" bIns="45700" anchor="t" anchorCtr="0">
            <a:noAutofit/>
          </a:bodyPr>
          <a:lstStyle/>
          <a:p>
            <a:pPr algn="ctr">
              <a:buSzPct val="25000"/>
            </a:pPr>
            <a:r>
              <a:rPr lang="en-US" sz="1200" b="1" dirty="0">
                <a:solidFill>
                  <a:srgbClr val="00685D"/>
                </a:solidFill>
                <a:latin typeface="Arial"/>
                <a:ea typeface="Arial"/>
                <a:cs typeface="Arial"/>
                <a:sym typeface="Arial"/>
              </a:rPr>
              <a:t>Data Feeds</a:t>
            </a:r>
          </a:p>
        </p:txBody>
      </p:sp>
      <p:pic>
        <p:nvPicPr>
          <p:cNvPr id="72" name="Shape 1582"/>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54696" y="989725"/>
            <a:ext cx="777299" cy="656100"/>
          </a:xfrm>
          <a:prstGeom prst="rect">
            <a:avLst/>
          </a:prstGeom>
          <a:noFill/>
          <a:ln>
            <a:noFill/>
          </a:ln>
        </p:spPr>
      </p:pic>
      <p:pic>
        <p:nvPicPr>
          <p:cNvPr id="78" name="Shape 1583"/>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04589" y="1007741"/>
            <a:ext cx="529499" cy="545999"/>
          </a:xfrm>
          <a:prstGeom prst="rect">
            <a:avLst/>
          </a:prstGeom>
          <a:noFill/>
          <a:ln>
            <a:noFill/>
          </a:ln>
        </p:spPr>
      </p:pic>
      <p:pic>
        <p:nvPicPr>
          <p:cNvPr id="79" name="Shape 1584"/>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1545681" y="1072938"/>
            <a:ext cx="443399" cy="443399"/>
          </a:xfrm>
          <a:prstGeom prst="rect">
            <a:avLst/>
          </a:prstGeom>
          <a:noFill/>
          <a:ln>
            <a:noFill/>
          </a:ln>
        </p:spPr>
      </p:pic>
      <p:pic>
        <p:nvPicPr>
          <p:cNvPr id="80" name="Shape 1585"/>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2021544" y="1072938"/>
            <a:ext cx="413699" cy="413699"/>
          </a:xfrm>
          <a:prstGeom prst="rect">
            <a:avLst/>
          </a:prstGeom>
          <a:noFill/>
          <a:ln>
            <a:noFill/>
          </a:ln>
        </p:spPr>
      </p:pic>
      <p:pic>
        <p:nvPicPr>
          <p:cNvPr id="81" name="Shape 1586"/>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109769" y="1014418"/>
            <a:ext cx="328499" cy="605400"/>
          </a:xfrm>
          <a:prstGeom prst="rect">
            <a:avLst/>
          </a:prstGeom>
          <a:noFill/>
          <a:ln>
            <a:noFill/>
          </a:ln>
        </p:spPr>
      </p:pic>
      <p:pic>
        <p:nvPicPr>
          <p:cNvPr id="82" name="Shape 1587"/>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2496570" y="1100783"/>
            <a:ext cx="403799" cy="388199"/>
          </a:xfrm>
          <a:prstGeom prst="rect">
            <a:avLst/>
          </a:prstGeom>
          <a:noFill/>
          <a:ln>
            <a:noFill/>
          </a:ln>
        </p:spPr>
      </p:pic>
      <p:pic>
        <p:nvPicPr>
          <p:cNvPr id="83" name="Shape 1588"/>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2949861" y="1045913"/>
            <a:ext cx="470700" cy="470700"/>
          </a:xfrm>
          <a:prstGeom prst="rect">
            <a:avLst/>
          </a:prstGeom>
          <a:noFill/>
          <a:ln>
            <a:noFill/>
          </a:ln>
        </p:spPr>
      </p:pic>
      <p:pic>
        <p:nvPicPr>
          <p:cNvPr id="84" name="Shape 1598"/>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3468749" y="1082768"/>
            <a:ext cx="429899" cy="429899"/>
          </a:xfrm>
          <a:prstGeom prst="rect">
            <a:avLst/>
          </a:prstGeom>
          <a:noFill/>
          <a:ln>
            <a:noFill/>
          </a:ln>
        </p:spPr>
      </p:pic>
      <p:grpSp>
        <p:nvGrpSpPr>
          <p:cNvPr id="91" name="Group 90"/>
          <p:cNvGrpSpPr/>
          <p:nvPr/>
        </p:nvGrpSpPr>
        <p:grpSpPr>
          <a:xfrm>
            <a:off x="143948" y="2060794"/>
            <a:ext cx="3858630" cy="798576"/>
            <a:chOff x="1053085" y="2344675"/>
            <a:chExt cx="3675530" cy="798576"/>
          </a:xfrm>
        </p:grpSpPr>
        <p:sp>
          <p:nvSpPr>
            <p:cNvPr id="92" name="Shape 1519"/>
            <p:cNvSpPr/>
            <p:nvPr/>
          </p:nvSpPr>
          <p:spPr>
            <a:xfrm>
              <a:off x="3229362" y="2344675"/>
              <a:ext cx="162000" cy="156899"/>
            </a:xfrm>
            <a:prstGeom prst="rect">
              <a:avLst/>
            </a:prstGeom>
            <a:solidFill>
              <a:srgbClr val="FFFFFF"/>
            </a:solidFill>
            <a:ln>
              <a:noFill/>
            </a:ln>
          </p:spPr>
          <p:txBody>
            <a:bodyPr lIns="45700" tIns="45700" rIns="45700" bIns="45700" anchor="ctr" anchorCtr="0">
              <a:noAutofit/>
            </a:bodyPr>
            <a:lstStyle/>
            <a:p>
              <a:pPr>
                <a:buClr>
                  <a:srgbClr val="4D4D4D"/>
                </a:buClr>
                <a:buFont typeface="Arial"/>
                <a:buNone/>
              </a:pPr>
              <a:endParaRPr>
                <a:solidFill>
                  <a:srgbClr val="4D4D4D"/>
                </a:solidFill>
                <a:latin typeface="Arial"/>
                <a:ea typeface="Arial"/>
                <a:cs typeface="Arial"/>
                <a:sym typeface="Arial"/>
              </a:endParaRPr>
            </a:p>
          </p:txBody>
        </p:sp>
        <p:sp>
          <p:nvSpPr>
            <p:cNvPr id="93" name="Shape 1571"/>
            <p:cNvSpPr/>
            <p:nvPr/>
          </p:nvSpPr>
          <p:spPr>
            <a:xfrm>
              <a:off x="1053085" y="2368652"/>
              <a:ext cx="3675530" cy="774599"/>
            </a:xfrm>
            <a:prstGeom prst="rect">
              <a:avLst/>
            </a:prstGeom>
            <a:solidFill>
              <a:srgbClr val="33928A"/>
            </a:solidFill>
            <a:ln w="25400" cap="flat">
              <a:noFill/>
              <a:prstDash val="solid"/>
              <a:round/>
              <a:headEnd type="none" w="med" len="med"/>
              <a:tailEnd type="none" w="med" len="med"/>
            </a:ln>
          </p:spPr>
          <p:txBody>
            <a:bodyPr lIns="45700" tIns="45700" rIns="45700" bIns="45700" anchor="ctr" anchorCtr="0">
              <a:noAutofit/>
            </a:bodyPr>
            <a:lstStyle/>
            <a:p>
              <a:pPr>
                <a:buClr>
                  <a:srgbClr val="4D4D4D"/>
                </a:buClr>
                <a:buFont typeface="Arial"/>
                <a:buNone/>
              </a:pPr>
              <a:endParaRPr>
                <a:solidFill>
                  <a:srgbClr val="FFFFFF"/>
                </a:solidFill>
                <a:latin typeface="Arial"/>
                <a:ea typeface="Arial"/>
                <a:cs typeface="Arial"/>
                <a:sym typeface="Arial"/>
              </a:endParaRPr>
            </a:p>
          </p:txBody>
        </p:sp>
        <p:sp>
          <p:nvSpPr>
            <p:cNvPr id="94" name="Shape 1673"/>
            <p:cNvSpPr/>
            <p:nvPr/>
          </p:nvSpPr>
          <p:spPr>
            <a:xfrm>
              <a:off x="1950478" y="2555044"/>
              <a:ext cx="515700" cy="233399"/>
            </a:xfrm>
            <a:prstGeom prst="rect">
              <a:avLst/>
            </a:prstGeom>
            <a:noFill/>
            <a:ln>
              <a:noFill/>
            </a:ln>
          </p:spPr>
          <p:txBody>
            <a:bodyPr lIns="0" tIns="0" rIns="0" bIns="0" anchor="t" anchorCtr="0">
              <a:noAutofit/>
            </a:bodyPr>
            <a:lstStyle/>
            <a:p>
              <a:pPr>
                <a:buSzPct val="25000"/>
              </a:pPr>
              <a:r>
                <a:rPr lang="en-US" sz="1300" dirty="0">
                  <a:solidFill>
                    <a:srgbClr val="FFFFFF"/>
                  </a:solidFill>
                  <a:latin typeface="Helvetica Neue"/>
                  <a:ea typeface="Helvetica Neue"/>
                  <a:cs typeface="Helvetica Neue"/>
                  <a:sym typeface="Helvetica Neue"/>
                </a:rPr>
                <a:t>Ingest</a:t>
              </a:r>
            </a:p>
          </p:txBody>
        </p:sp>
        <p:sp>
          <p:nvSpPr>
            <p:cNvPr id="96" name="Shape 1674"/>
            <p:cNvSpPr/>
            <p:nvPr/>
          </p:nvSpPr>
          <p:spPr>
            <a:xfrm>
              <a:off x="2776829" y="2584926"/>
              <a:ext cx="515700" cy="233399"/>
            </a:xfrm>
            <a:prstGeom prst="rect">
              <a:avLst/>
            </a:prstGeom>
            <a:noFill/>
            <a:ln>
              <a:noFill/>
            </a:ln>
          </p:spPr>
          <p:txBody>
            <a:bodyPr lIns="0" tIns="0" rIns="0" bIns="0" anchor="t" anchorCtr="0">
              <a:noAutofit/>
            </a:bodyPr>
            <a:lstStyle/>
            <a:p>
              <a:pPr>
                <a:buSzPct val="25000"/>
              </a:pPr>
              <a:r>
                <a:rPr lang="en-US" sz="1300" dirty="0">
                  <a:solidFill>
                    <a:srgbClr val="FFFFFF"/>
                  </a:solidFill>
                  <a:latin typeface="Helvetica Neue"/>
                  <a:ea typeface="Helvetica Neue"/>
                  <a:cs typeface="Helvetica Neue"/>
                  <a:sym typeface="Helvetica Neue"/>
                </a:rPr>
                <a:t>Filter</a:t>
              </a:r>
            </a:p>
          </p:txBody>
        </p:sp>
        <p:sp>
          <p:nvSpPr>
            <p:cNvPr id="98" name="Shape 1675"/>
            <p:cNvSpPr/>
            <p:nvPr/>
          </p:nvSpPr>
          <p:spPr>
            <a:xfrm>
              <a:off x="3493594" y="2589524"/>
              <a:ext cx="494700" cy="233399"/>
            </a:xfrm>
            <a:prstGeom prst="rect">
              <a:avLst/>
            </a:prstGeom>
            <a:noFill/>
            <a:ln>
              <a:noFill/>
            </a:ln>
          </p:spPr>
          <p:txBody>
            <a:bodyPr lIns="0" tIns="0" rIns="0" bIns="0" anchor="t" anchorCtr="0">
              <a:noAutofit/>
            </a:bodyPr>
            <a:lstStyle/>
            <a:p>
              <a:pPr>
                <a:buSzPct val="25000"/>
              </a:pPr>
              <a:r>
                <a:rPr lang="en-US" sz="1300" dirty="0">
                  <a:solidFill>
                    <a:srgbClr val="FFFFFF"/>
                  </a:solidFill>
                  <a:latin typeface="Helvetica Neue"/>
                  <a:ea typeface="Helvetica Neue"/>
                  <a:cs typeface="Helvetica Neue"/>
                  <a:sym typeface="Helvetica Neue"/>
                </a:rPr>
                <a:t>Enrich</a:t>
              </a:r>
            </a:p>
          </p:txBody>
        </p:sp>
        <p:cxnSp>
          <p:nvCxnSpPr>
            <p:cNvPr id="99" name="Shape 1676"/>
            <p:cNvCxnSpPr/>
            <p:nvPr/>
          </p:nvCxnSpPr>
          <p:spPr>
            <a:xfrm rot="10800000" flipH="1">
              <a:off x="2502746" y="2689990"/>
              <a:ext cx="193200" cy="599"/>
            </a:xfrm>
            <a:prstGeom prst="straightConnector1">
              <a:avLst/>
            </a:prstGeom>
            <a:noFill/>
            <a:ln w="19050" cap="flat">
              <a:solidFill>
                <a:schemeClr val="bg1"/>
              </a:solidFill>
              <a:prstDash val="solid"/>
              <a:round/>
              <a:headEnd type="none" w="med" len="med"/>
              <a:tailEnd type="triangle" w="med" len="med"/>
            </a:ln>
          </p:spPr>
        </p:cxnSp>
        <p:sp>
          <p:nvSpPr>
            <p:cNvPr id="100" name="Shape 1677"/>
            <p:cNvSpPr/>
            <p:nvPr/>
          </p:nvSpPr>
          <p:spPr>
            <a:xfrm>
              <a:off x="4247587" y="2606285"/>
              <a:ext cx="454800" cy="233399"/>
            </a:xfrm>
            <a:prstGeom prst="rect">
              <a:avLst/>
            </a:prstGeom>
            <a:noFill/>
            <a:ln>
              <a:noFill/>
            </a:ln>
          </p:spPr>
          <p:txBody>
            <a:bodyPr lIns="0" tIns="0" rIns="0" bIns="0" anchor="t" anchorCtr="0">
              <a:noAutofit/>
            </a:bodyPr>
            <a:lstStyle/>
            <a:p>
              <a:pPr>
                <a:buSzPct val="25000"/>
              </a:pPr>
              <a:r>
                <a:rPr lang="en-US" sz="1300" dirty="0">
                  <a:solidFill>
                    <a:srgbClr val="FFFFFF"/>
                  </a:solidFill>
                  <a:latin typeface="Helvetica Neue"/>
                  <a:ea typeface="Helvetica Neue"/>
                  <a:cs typeface="Helvetica Neue"/>
                  <a:sym typeface="Helvetica Neue"/>
                </a:rPr>
                <a:t>Route</a:t>
              </a:r>
            </a:p>
          </p:txBody>
        </p:sp>
        <p:cxnSp>
          <p:nvCxnSpPr>
            <p:cNvPr id="104" name="Shape 1680"/>
            <p:cNvCxnSpPr/>
            <p:nvPr/>
          </p:nvCxnSpPr>
          <p:spPr>
            <a:xfrm rot="10800000" flipH="1">
              <a:off x="3232451" y="2705665"/>
              <a:ext cx="193200" cy="599"/>
            </a:xfrm>
            <a:prstGeom prst="straightConnector1">
              <a:avLst/>
            </a:prstGeom>
            <a:noFill/>
            <a:ln w="19050" cap="flat">
              <a:solidFill>
                <a:schemeClr val="bg1"/>
              </a:solidFill>
              <a:prstDash val="solid"/>
              <a:round/>
              <a:headEnd type="none" w="med" len="med"/>
              <a:tailEnd type="triangle" w="med" len="med"/>
            </a:ln>
          </p:spPr>
        </p:cxnSp>
        <p:cxnSp>
          <p:nvCxnSpPr>
            <p:cNvPr id="106" name="Shape 1681"/>
            <p:cNvCxnSpPr/>
            <p:nvPr/>
          </p:nvCxnSpPr>
          <p:spPr>
            <a:xfrm rot="10800000" flipH="1">
              <a:off x="4027450" y="2719023"/>
              <a:ext cx="193200" cy="599"/>
            </a:xfrm>
            <a:prstGeom prst="straightConnector1">
              <a:avLst/>
            </a:prstGeom>
            <a:noFill/>
            <a:ln w="19050" cap="flat">
              <a:solidFill>
                <a:schemeClr val="bg1"/>
              </a:solidFill>
              <a:prstDash val="solid"/>
              <a:round/>
              <a:headEnd type="none" w="med" len="med"/>
              <a:tailEnd type="triangle" w="med" len="med"/>
            </a:ln>
          </p:spPr>
        </p:cxnSp>
      </p:grpSp>
      <p:grpSp>
        <p:nvGrpSpPr>
          <p:cNvPr id="21" name="Group 20"/>
          <p:cNvGrpSpPr/>
          <p:nvPr/>
        </p:nvGrpSpPr>
        <p:grpSpPr>
          <a:xfrm>
            <a:off x="2557925" y="3897279"/>
            <a:ext cx="1072783" cy="601283"/>
            <a:chOff x="2557923" y="3897277"/>
            <a:chExt cx="1072783" cy="601282"/>
          </a:xfrm>
        </p:grpSpPr>
        <p:pic>
          <p:nvPicPr>
            <p:cNvPr id="108" name="Shape 2820"/>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2913528" y="3897277"/>
              <a:ext cx="338351" cy="353988"/>
            </a:xfrm>
            <a:prstGeom prst="rect">
              <a:avLst/>
            </a:prstGeom>
            <a:noFill/>
            <a:ln>
              <a:noFill/>
            </a:ln>
          </p:spPr>
        </p:pic>
        <p:sp>
          <p:nvSpPr>
            <p:cNvPr id="109" name="TextBox 108"/>
            <p:cNvSpPr txBox="1"/>
            <p:nvPr/>
          </p:nvSpPr>
          <p:spPr>
            <a:xfrm>
              <a:off x="2557923" y="4221561"/>
              <a:ext cx="1072783" cy="276998"/>
            </a:xfrm>
            <a:prstGeom prst="rect">
              <a:avLst/>
            </a:prstGeom>
            <a:noFill/>
          </p:spPr>
          <p:txBody>
            <a:bodyPr wrap="square" rtlCol="0">
              <a:spAutoFit/>
            </a:bodyPr>
            <a:lstStyle/>
            <a:p>
              <a:pPr algn="ctr"/>
              <a:r>
                <a:rPr lang="en-US" sz="1200" b="1" dirty="0">
                  <a:solidFill>
                    <a:srgbClr val="00685D"/>
                  </a:solidFill>
                  <a:latin typeface="Arial"/>
                </a:rPr>
                <a:t>Greenplum</a:t>
              </a:r>
            </a:p>
          </p:txBody>
        </p:sp>
      </p:grpSp>
      <p:pic>
        <p:nvPicPr>
          <p:cNvPr id="114" name="Shape 2882"/>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7719502" y="567766"/>
            <a:ext cx="557910" cy="618416"/>
          </a:xfrm>
          <a:prstGeom prst="rect">
            <a:avLst/>
          </a:prstGeom>
          <a:noFill/>
          <a:ln>
            <a:noFill/>
          </a:ln>
        </p:spPr>
      </p:pic>
      <p:pic>
        <p:nvPicPr>
          <p:cNvPr id="71" name="Picture 70"/>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240370" y="2215982"/>
            <a:ext cx="529499" cy="529499"/>
          </a:xfrm>
          <a:prstGeom prst="rect">
            <a:avLst/>
          </a:prstGeom>
        </p:spPr>
      </p:pic>
    </p:spTree>
    <p:extLst>
      <p:ext uri="{BB962C8B-B14F-4D97-AF65-F5344CB8AC3E}">
        <p14:creationId xmlns:p14="http://schemas.microsoft.com/office/powerpoint/2010/main" val="888369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286"/>
            <a:ext cx="9144000" cy="5148000"/>
          </a:xfrm>
          <a:prstGeom prst="rect">
            <a:avLst/>
          </a:prstGeom>
          <a:noFill/>
          <a:ln>
            <a:noFill/>
          </a:ln>
        </p:spPr>
      </p:pic>
      <p:sp>
        <p:nvSpPr>
          <p:cNvPr id="122" name="Shape 122"/>
          <p:cNvSpPr/>
          <p:nvPr/>
        </p:nvSpPr>
        <p:spPr>
          <a:xfrm>
            <a:off x="0" y="0"/>
            <a:ext cx="9144000" cy="5143500"/>
          </a:xfrm>
          <a:prstGeom prst="rect">
            <a:avLst/>
          </a:prstGeom>
          <a:solidFill>
            <a:srgbClr val="182730">
              <a:alpha val="8392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3" name="Shape 123"/>
          <p:cNvSpPr txBox="1"/>
          <p:nvPr/>
        </p:nvSpPr>
        <p:spPr>
          <a:xfrm>
            <a:off x="615087" y="1466149"/>
            <a:ext cx="8359580" cy="105646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US" sz="3600" b="1" dirty="0" smtClean="0">
                <a:solidFill>
                  <a:srgbClr val="00AE9E"/>
                </a:solidFill>
              </a:rPr>
              <a:t>Use Cases</a:t>
            </a:r>
          </a:p>
          <a:p>
            <a:pPr marL="0" marR="0" lvl="0" indent="0" algn="l" rtl="0">
              <a:spcBef>
                <a:spcPts val="0"/>
              </a:spcBef>
              <a:spcAft>
                <a:spcPts val="0"/>
              </a:spcAft>
              <a:buClr>
                <a:schemeClr val="lt1"/>
              </a:buClr>
              <a:buSzPct val="25000"/>
              <a:buFont typeface="Arial"/>
              <a:buNone/>
            </a:pPr>
            <a:endParaRPr sz="2000" dirty="0">
              <a:solidFill>
                <a:srgbClr val="A5A5A5"/>
              </a:solidFill>
            </a:endParaRPr>
          </a:p>
          <a:p>
            <a:pPr marL="0" marR="0" lvl="0" indent="0" algn="l" rtl="0">
              <a:spcBef>
                <a:spcPts val="600"/>
              </a:spcBef>
              <a:buNone/>
            </a:pPr>
            <a:endParaRPr sz="2000" dirty="0">
              <a:solidFill>
                <a:srgbClr val="D8D8D8"/>
              </a:solidFill>
            </a:endParaRPr>
          </a:p>
        </p:txBody>
      </p:sp>
      <p:sp>
        <p:nvSpPr>
          <p:cNvPr id="5" name="Rectangle 4"/>
          <p:cNvSpPr/>
          <p:nvPr/>
        </p:nvSpPr>
        <p:spPr>
          <a:xfrm>
            <a:off x="614100" y="2185620"/>
            <a:ext cx="7619496" cy="2503250"/>
          </a:xfrm>
          <a:prstGeom prst="rect">
            <a:avLst/>
          </a:prstGeom>
        </p:spPr>
        <p:txBody>
          <a:bodyPr wrap="square">
            <a:spAutoFit/>
          </a:bodyPr>
          <a:lstStyle/>
          <a:p>
            <a:pPr marL="342900" indent="-342900">
              <a:lnSpc>
                <a:spcPts val="2800"/>
              </a:lnSpc>
              <a:buSzPct val="100000"/>
              <a:buFont typeface="Arial"/>
              <a:buChar char="•"/>
            </a:pPr>
            <a:r>
              <a:rPr lang="en-US" sz="2000" dirty="0" smtClean="0">
                <a:solidFill>
                  <a:schemeClr val="accent3"/>
                </a:solidFill>
              </a:rPr>
              <a:t>Malicious Intent Identification for Credit Card Accounts</a:t>
            </a:r>
          </a:p>
          <a:p>
            <a:pPr marL="342900" indent="-342900">
              <a:lnSpc>
                <a:spcPts val="2800"/>
              </a:lnSpc>
              <a:buSzPct val="100000"/>
              <a:buFont typeface="Arial"/>
              <a:buChar char="•"/>
            </a:pPr>
            <a:r>
              <a:rPr lang="en-US" sz="2000" dirty="0" smtClean="0">
                <a:solidFill>
                  <a:schemeClr val="accent3"/>
                </a:solidFill>
              </a:rPr>
              <a:t>Text Analytics – 401K Asset Churn Prevention</a:t>
            </a:r>
          </a:p>
          <a:p>
            <a:pPr marL="342900" indent="-342900">
              <a:lnSpc>
                <a:spcPts val="2800"/>
              </a:lnSpc>
              <a:buSzPct val="100000"/>
              <a:buFont typeface="Arial"/>
              <a:buChar char="•"/>
            </a:pPr>
            <a:r>
              <a:rPr lang="en-US" sz="2000" dirty="0" smtClean="0">
                <a:solidFill>
                  <a:schemeClr val="accent3"/>
                </a:solidFill>
              </a:rPr>
              <a:t>Network Security – Lateral Movement Detection</a:t>
            </a:r>
          </a:p>
          <a:p>
            <a:pPr marL="342900" indent="-342900">
              <a:lnSpc>
                <a:spcPts val="2800"/>
              </a:lnSpc>
              <a:buSzPct val="100000"/>
              <a:buFont typeface="Arial"/>
              <a:buChar char="•"/>
            </a:pPr>
            <a:r>
              <a:rPr lang="en-US" sz="2000" dirty="0" smtClean="0">
                <a:solidFill>
                  <a:schemeClr val="accent3"/>
                </a:solidFill>
              </a:rPr>
              <a:t>Data Science on Pivotal Cloud Foundry – Model Operationalization</a:t>
            </a:r>
          </a:p>
          <a:p>
            <a:pPr marL="342900" indent="-342900">
              <a:buSzPct val="100000"/>
              <a:buFont typeface="Arial"/>
              <a:buChar char="•"/>
            </a:pPr>
            <a:endParaRPr lang="en-US" sz="2000" dirty="0" smtClean="0">
              <a:solidFill>
                <a:schemeClr val="accent3"/>
              </a:solidFill>
            </a:endParaRPr>
          </a:p>
          <a:p>
            <a:pPr marL="342900" indent="-342900">
              <a:buSzPct val="100000"/>
              <a:buFont typeface="Arial"/>
              <a:buChar char="•"/>
            </a:pPr>
            <a:endParaRPr lang="en-US" sz="2000" dirty="0">
              <a:solidFill>
                <a:schemeClr val="accent3"/>
              </a:solidFill>
            </a:endParaRPr>
          </a:p>
        </p:txBody>
      </p:sp>
    </p:spTree>
    <p:extLst>
      <p:ext uri="{BB962C8B-B14F-4D97-AF65-F5344CB8AC3E}">
        <p14:creationId xmlns:p14="http://schemas.microsoft.com/office/powerpoint/2010/main" val="31477809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286"/>
            <a:ext cx="9144000" cy="5148000"/>
          </a:xfrm>
          <a:prstGeom prst="rect">
            <a:avLst/>
          </a:prstGeom>
          <a:noFill/>
          <a:ln>
            <a:noFill/>
          </a:ln>
        </p:spPr>
      </p:pic>
      <p:sp>
        <p:nvSpPr>
          <p:cNvPr id="122" name="Shape 122"/>
          <p:cNvSpPr/>
          <p:nvPr/>
        </p:nvSpPr>
        <p:spPr>
          <a:xfrm>
            <a:off x="0" y="0"/>
            <a:ext cx="9144000" cy="5143500"/>
          </a:xfrm>
          <a:prstGeom prst="rect">
            <a:avLst/>
          </a:prstGeom>
          <a:solidFill>
            <a:srgbClr val="182730">
              <a:alpha val="8392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3" name="Shape 123"/>
          <p:cNvSpPr txBox="1"/>
          <p:nvPr/>
        </p:nvSpPr>
        <p:spPr>
          <a:xfrm>
            <a:off x="615087" y="1466149"/>
            <a:ext cx="8359580" cy="105646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US" sz="3600" b="1" dirty="0" smtClean="0">
                <a:solidFill>
                  <a:srgbClr val="00AE9E"/>
                </a:solidFill>
              </a:rPr>
              <a:t>Malicious Intent Identification for Credit Card Accounts</a:t>
            </a:r>
            <a:endParaRPr sz="2000" dirty="0">
              <a:solidFill>
                <a:srgbClr val="A5A5A5"/>
              </a:solidFill>
            </a:endParaRPr>
          </a:p>
          <a:p>
            <a:pPr marL="0" marR="0" lvl="0" indent="0" algn="l" rtl="0">
              <a:spcBef>
                <a:spcPts val="600"/>
              </a:spcBef>
              <a:buNone/>
            </a:pPr>
            <a:endParaRPr sz="2000" dirty="0">
              <a:solidFill>
                <a:srgbClr val="D8D8D8"/>
              </a:solidFill>
            </a:endParaRPr>
          </a:p>
        </p:txBody>
      </p:sp>
      <p:sp>
        <p:nvSpPr>
          <p:cNvPr id="5" name="Rectangle 4"/>
          <p:cNvSpPr/>
          <p:nvPr/>
        </p:nvSpPr>
        <p:spPr>
          <a:xfrm>
            <a:off x="648658" y="3498762"/>
            <a:ext cx="4546829" cy="461665"/>
          </a:xfrm>
          <a:prstGeom prst="rect">
            <a:avLst/>
          </a:prstGeom>
        </p:spPr>
        <p:txBody>
          <a:bodyPr wrap="square">
            <a:spAutoFit/>
          </a:bodyPr>
          <a:lstStyle/>
          <a:p>
            <a:pPr>
              <a:buClr>
                <a:schemeClr val="lt1"/>
              </a:buClr>
              <a:buSzPct val="25000"/>
            </a:pPr>
            <a:r>
              <a:rPr lang="en-US" sz="2400" dirty="0" smtClean="0">
                <a:solidFill>
                  <a:schemeClr val="accent3"/>
                </a:solidFill>
              </a:rPr>
              <a:t>Financial Services Company</a:t>
            </a:r>
            <a:endParaRPr lang="en-US" sz="2400" dirty="0">
              <a:solidFill>
                <a:schemeClr val="accent3"/>
              </a:solidFill>
            </a:endParaRPr>
          </a:p>
        </p:txBody>
      </p:sp>
    </p:spTree>
    <p:extLst>
      <p:ext uri="{BB962C8B-B14F-4D97-AF65-F5344CB8AC3E}">
        <p14:creationId xmlns:p14="http://schemas.microsoft.com/office/powerpoint/2010/main" val="9870416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2" name="Content Placeholder 4"/>
          <p:cNvSpPr>
            <a:spLocks noGrp="1"/>
          </p:cNvSpPr>
          <p:nvPr>
            <p:ph sz="quarter" idx="13"/>
          </p:nvPr>
        </p:nvSpPr>
        <p:spPr>
          <a:xfrm>
            <a:off x="4756150" y="901871"/>
            <a:ext cx="4032250" cy="36195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pPr marL="0" indent="0">
              <a:buFont typeface="Wingdings" pitchFamily="2" charset="2"/>
              <a:buNone/>
              <a:defRPr/>
            </a:pPr>
            <a:r>
              <a:rPr lang="en-US" sz="1500" b="1" dirty="0" smtClean="0">
                <a:solidFill>
                  <a:schemeClr val="accent1"/>
                </a:solidFill>
                <a:latin typeface="Arial" charset="0"/>
                <a:cs typeface="Arial" charset="0"/>
              </a:rPr>
              <a:t>Solution</a:t>
            </a:r>
            <a:endParaRPr lang="en-US" sz="1300" dirty="0" smtClean="0">
              <a:latin typeface="Arial" charset="0"/>
              <a:cs typeface="Arial" charset="0"/>
            </a:endParaRPr>
          </a:p>
          <a:p>
            <a:pPr>
              <a:defRPr/>
            </a:pPr>
            <a:r>
              <a:rPr lang="en-US" sz="1300" dirty="0" smtClean="0">
                <a:latin typeface="Arial" charset="0"/>
                <a:cs typeface="Arial" charset="0"/>
              </a:rPr>
              <a:t>Built 3 different models for identifying malicious intent at the application level using a supervised learning approach</a:t>
            </a:r>
          </a:p>
          <a:p>
            <a:pPr>
              <a:defRPr/>
            </a:pPr>
            <a:r>
              <a:rPr lang="en-US" sz="1300" dirty="0" smtClean="0"/>
              <a:t>Improved </a:t>
            </a:r>
            <a:r>
              <a:rPr lang="en-US" sz="1300" dirty="0"/>
              <a:t>current capabilities </a:t>
            </a:r>
            <a:r>
              <a:rPr lang="en-US" sz="1300" dirty="0">
                <a:solidFill>
                  <a:srgbClr val="F27C3A"/>
                </a:solidFill>
              </a:rPr>
              <a:t>resulting in a 9x improvement in model accuracy </a:t>
            </a:r>
            <a:r>
              <a:rPr lang="en-US" sz="1300" dirty="0"/>
              <a:t>and lowering false positive account</a:t>
            </a:r>
            <a:endParaRPr lang="en-US" sz="1300" dirty="0" smtClean="0">
              <a:latin typeface="Arial" charset="0"/>
              <a:cs typeface="Arial" charset="0"/>
            </a:endParaRPr>
          </a:p>
          <a:p>
            <a:pPr>
              <a:defRPr/>
            </a:pPr>
            <a:r>
              <a:rPr lang="en-US" sz="1300" dirty="0" smtClean="0">
                <a:latin typeface="Arial" charset="0"/>
                <a:cs typeface="Arial" charset="0"/>
              </a:rPr>
              <a:t>Worked hand-in-hand with domain experts for duration of project</a:t>
            </a:r>
          </a:p>
          <a:p>
            <a:pPr>
              <a:defRPr/>
            </a:pPr>
            <a:r>
              <a:rPr lang="en-US" sz="1300" dirty="0" smtClean="0">
                <a:latin typeface="Arial" charset="0"/>
                <a:cs typeface="Arial" charset="0"/>
              </a:rPr>
              <a:t>Built </a:t>
            </a:r>
            <a:r>
              <a:rPr lang="en-US" sz="1300" dirty="0">
                <a:latin typeface="Arial" charset="0"/>
                <a:cs typeface="Arial" charset="0"/>
              </a:rPr>
              <a:t>a decision tree model for quick wins to augment existing capabilities identifying fraudulent accounts with a low false positive rate </a:t>
            </a:r>
            <a:r>
              <a:rPr lang="en-US" sz="1300" dirty="0" smtClean="0">
                <a:latin typeface="Arial" charset="0"/>
                <a:cs typeface="Arial" charset="0"/>
              </a:rPr>
              <a:t>which </a:t>
            </a:r>
            <a:r>
              <a:rPr lang="en-US" sz="1300" dirty="0" smtClean="0">
                <a:solidFill>
                  <a:srgbClr val="F27C3A"/>
                </a:solidFill>
                <a:latin typeface="Arial" charset="0"/>
                <a:cs typeface="Arial" charset="0"/>
              </a:rPr>
              <a:t>resulted </a:t>
            </a:r>
            <a:r>
              <a:rPr lang="en-US" sz="1300" dirty="0">
                <a:solidFill>
                  <a:srgbClr val="F27C3A"/>
                </a:solidFill>
                <a:latin typeface="Arial" charset="0"/>
                <a:cs typeface="Arial" charset="0"/>
              </a:rPr>
              <a:t>in $4MM annual savings</a:t>
            </a:r>
          </a:p>
          <a:p>
            <a:pPr>
              <a:defRPr/>
            </a:pPr>
            <a:endParaRPr lang="en-US" sz="1400" dirty="0" smtClean="0">
              <a:latin typeface="Arial" charset="0"/>
              <a:cs typeface="Arial" charset="0"/>
            </a:endParaRPr>
          </a:p>
          <a:p>
            <a:pPr>
              <a:defRPr/>
            </a:pPr>
            <a:endParaRPr lang="en-US" sz="1400" dirty="0" smtClean="0">
              <a:latin typeface="Arial" charset="0"/>
              <a:cs typeface="Arial" charset="0"/>
            </a:endParaRPr>
          </a:p>
          <a:p>
            <a:pPr>
              <a:defRPr/>
            </a:pPr>
            <a:endParaRPr lang="en-US" sz="1500" dirty="0" smtClean="0">
              <a:latin typeface="Arial" charset="0"/>
              <a:cs typeface="Arial" charset="0"/>
            </a:endParaRPr>
          </a:p>
          <a:p>
            <a:pPr>
              <a:defRPr/>
            </a:pPr>
            <a:endParaRPr lang="en-US" sz="1500" dirty="0" smtClean="0">
              <a:latin typeface="Arial" charset="0"/>
              <a:cs typeface="Arial" charset="0"/>
            </a:endParaRPr>
          </a:p>
          <a:p>
            <a:pPr>
              <a:defRPr/>
            </a:pPr>
            <a:endParaRPr lang="en-US" sz="1600" dirty="0" smtClean="0">
              <a:latin typeface="Arial" charset="0"/>
              <a:cs typeface="Arial" charset="0"/>
            </a:endParaRPr>
          </a:p>
          <a:p>
            <a:pPr lvl="3">
              <a:defRPr/>
            </a:pPr>
            <a:endParaRPr lang="en-US" sz="400" dirty="0">
              <a:latin typeface="Arial" charset="0"/>
              <a:cs typeface="Arial" charset="0"/>
            </a:endParaRPr>
          </a:p>
          <a:p>
            <a:pPr lvl="2">
              <a:buFont typeface="Wingdings" charset="0"/>
              <a:buChar char=""/>
              <a:defRPr/>
            </a:pPr>
            <a:endParaRPr lang="en-US" dirty="0">
              <a:latin typeface="Arial" charset="0"/>
              <a:cs typeface="Arial" charset="0"/>
            </a:endParaRPr>
          </a:p>
        </p:txBody>
      </p:sp>
      <p:sp>
        <p:nvSpPr>
          <p:cNvPr id="10242"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dirty="0" smtClean="0">
                <a:latin typeface="Arial" charset="0"/>
                <a:cs typeface="Arial" charset="0"/>
              </a:rPr>
              <a:t>Malicious Intent Identification</a:t>
            </a:r>
            <a:endParaRPr lang="en-US" dirty="0">
              <a:latin typeface="Arial" charset="0"/>
              <a:cs typeface="Arial" charset="0"/>
            </a:endParaRPr>
          </a:p>
        </p:txBody>
      </p:sp>
      <p:grpSp>
        <p:nvGrpSpPr>
          <p:cNvPr id="10243" name="Group 1"/>
          <p:cNvGrpSpPr>
            <a:grpSpLocks/>
          </p:cNvGrpSpPr>
          <p:nvPr/>
        </p:nvGrpSpPr>
        <p:grpSpPr bwMode="auto">
          <a:xfrm>
            <a:off x="6851093" y="76371"/>
            <a:ext cx="2079625" cy="1100138"/>
            <a:chOff x="5577518" y="3070336"/>
            <a:chExt cx="2861174" cy="1492139"/>
          </a:xfrm>
        </p:grpSpPr>
        <p:sp>
          <p:nvSpPr>
            <p:cNvPr id="12" name="Rounded Rectangle 11"/>
            <p:cNvSpPr/>
            <p:nvPr/>
          </p:nvSpPr>
          <p:spPr>
            <a:xfrm>
              <a:off x="5710748" y="3096174"/>
              <a:ext cx="1277701" cy="844038"/>
            </a:xfrm>
            <a:prstGeom prst="roundRect">
              <a:avLst/>
            </a:prstGeom>
            <a:blipFill rotWithShape="1">
              <a:blip r:embed="rId2"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ounded Rectangle 6"/>
            <p:cNvSpPr/>
            <p:nvPr/>
          </p:nvSpPr>
          <p:spPr>
            <a:xfrm>
              <a:off x="6217459" y="3785184"/>
              <a:ext cx="1260228" cy="777291"/>
            </a:xfrm>
            <a:prstGeom prst="roundRect">
              <a:avLst/>
            </a:prstGeom>
            <a:blipFill rotWithShape="1">
              <a:blip r:embed="rId3"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Rounded Rectangle 7"/>
            <p:cNvSpPr/>
            <p:nvPr/>
          </p:nvSpPr>
          <p:spPr>
            <a:xfrm>
              <a:off x="7276750" y="3688293"/>
              <a:ext cx="1161942" cy="790208"/>
            </a:xfrm>
            <a:prstGeom prst="roundRect">
              <a:avLst/>
            </a:prstGeom>
            <a:blipFill rotWithShape="1">
              <a:blip r:embed="rId4"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Rounded Rectangle 5"/>
            <p:cNvSpPr/>
            <p:nvPr/>
          </p:nvSpPr>
          <p:spPr>
            <a:xfrm>
              <a:off x="6905452" y="3070336"/>
              <a:ext cx="1072394" cy="693317"/>
            </a:xfrm>
            <a:prstGeom prst="roundRect">
              <a:avLst/>
            </a:prstGeom>
            <a:blipFill rotWithShape="1">
              <a:blip r:embed="rId5" cstate="email">
                <a:extLst>
                  <a:ext uri="{28A0092B-C50C-407E-A947-70E740481C1C}">
                    <a14:useLocalDpi xmlns:a14="http://schemas.microsoft.com/office/drawing/2010/main"/>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10251" name="Picture 1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77518" y="3426695"/>
              <a:ext cx="1590673" cy="9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4" name="Content Placeholder 2"/>
          <p:cNvSpPr>
            <a:spLocks noGrp="1"/>
          </p:cNvSpPr>
          <p:nvPr>
            <p:ph sz="quarter" idx="12"/>
          </p:nvPr>
        </p:nvSpPr>
        <p:spPr>
          <a:xfrm>
            <a:off x="354013" y="898611"/>
            <a:ext cx="4318000" cy="3770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Font typeface="Wingdings" charset="0"/>
              <a:buNone/>
            </a:pPr>
            <a:r>
              <a:rPr lang="en-US" sz="1500" b="1" dirty="0">
                <a:solidFill>
                  <a:schemeClr val="accent1"/>
                </a:solidFill>
                <a:latin typeface="Arial" charset="0"/>
                <a:cs typeface="Arial" charset="0"/>
              </a:rPr>
              <a:t>Customer</a:t>
            </a:r>
          </a:p>
          <a:p>
            <a:pPr marL="0" indent="0">
              <a:buFont typeface="Wingdings" charset="0"/>
              <a:buNone/>
            </a:pPr>
            <a:r>
              <a:rPr lang="en-US" sz="1300" dirty="0">
                <a:latin typeface="Arial" charset="0"/>
                <a:cs typeface="Arial" charset="0"/>
              </a:rPr>
              <a:t>A </a:t>
            </a:r>
            <a:r>
              <a:rPr lang="en-US" sz="1300" dirty="0" smtClean="0">
                <a:latin typeface="Arial" charset="0"/>
                <a:cs typeface="Arial" charset="0"/>
              </a:rPr>
              <a:t>consumer financial </a:t>
            </a:r>
            <a:r>
              <a:rPr lang="en-US" sz="1300" dirty="0">
                <a:latin typeface="Arial" charset="0"/>
                <a:cs typeface="Arial" charset="0"/>
              </a:rPr>
              <a:t>services company</a:t>
            </a:r>
          </a:p>
          <a:p>
            <a:pPr marL="0" indent="0">
              <a:buFont typeface="Wingdings" charset="0"/>
              <a:buNone/>
            </a:pPr>
            <a:r>
              <a:rPr lang="en-US" sz="1500" b="1" dirty="0">
                <a:solidFill>
                  <a:schemeClr val="accent1"/>
                </a:solidFill>
                <a:latin typeface="Arial" charset="0"/>
                <a:cs typeface="Arial" charset="0"/>
              </a:rPr>
              <a:t>Business Problem</a:t>
            </a:r>
          </a:p>
          <a:p>
            <a:pPr marL="0" indent="0">
              <a:buClr>
                <a:schemeClr val="tx1"/>
              </a:buClr>
              <a:buNone/>
            </a:pPr>
            <a:r>
              <a:rPr lang="en-US" sz="1300" dirty="0"/>
              <a:t>Identify </a:t>
            </a:r>
            <a:r>
              <a:rPr lang="en-US" sz="1300" dirty="0" smtClean="0"/>
              <a:t>malicious </a:t>
            </a:r>
            <a:r>
              <a:rPr lang="en-US" sz="1300" dirty="0"/>
              <a:t>intent on current </a:t>
            </a:r>
            <a:r>
              <a:rPr lang="en-US" sz="1300" dirty="0" smtClean="0"/>
              <a:t>portfolio and provide </a:t>
            </a:r>
            <a:r>
              <a:rPr lang="en-US" sz="1300" dirty="0">
                <a:solidFill>
                  <a:srgbClr val="F27C3A"/>
                </a:solidFill>
              </a:rPr>
              <a:t>Red, Yellow, and Green </a:t>
            </a:r>
            <a:r>
              <a:rPr lang="en-US" sz="1300" dirty="0" smtClean="0"/>
              <a:t>accounts utilizing determined malicious intent likelihood</a:t>
            </a:r>
            <a:endParaRPr lang="en-US" sz="1300" dirty="0"/>
          </a:p>
          <a:p>
            <a:pPr marL="0" indent="0">
              <a:buFont typeface="Wingdings" charset="0"/>
              <a:buNone/>
            </a:pPr>
            <a:r>
              <a:rPr lang="en-US" sz="1500" b="1" dirty="0" smtClean="0">
                <a:solidFill>
                  <a:schemeClr val="tx2"/>
                </a:solidFill>
                <a:latin typeface="Arial" charset="0"/>
                <a:cs typeface="Arial" charset="0"/>
              </a:rPr>
              <a:t>Challenges</a:t>
            </a:r>
            <a:endParaRPr lang="en-US" sz="1500" b="1" dirty="0">
              <a:solidFill>
                <a:schemeClr val="tx2"/>
              </a:solidFill>
              <a:latin typeface="Arial" charset="0"/>
              <a:cs typeface="Arial" charset="0"/>
            </a:endParaRPr>
          </a:p>
          <a:p>
            <a:r>
              <a:rPr lang="en-US" sz="1300" dirty="0" smtClean="0"/>
              <a:t>Integrating multiple data sources (application, transactions, weblog, and call center) consisting of </a:t>
            </a:r>
            <a:r>
              <a:rPr lang="en-US" sz="1300" dirty="0" smtClean="0">
                <a:solidFill>
                  <a:srgbClr val="F27C3A"/>
                </a:solidFill>
              </a:rPr>
              <a:t>1700 variables and 10+ billion rows</a:t>
            </a:r>
          </a:p>
          <a:p>
            <a:pPr>
              <a:spcBef>
                <a:spcPts val="300"/>
              </a:spcBef>
            </a:pPr>
            <a:r>
              <a:rPr lang="en-US" sz="1300" dirty="0" smtClean="0"/>
              <a:t>Class imbalance problem—“needle in the haystack” as malicious accounts constitute less than 0.1% of all accounts</a:t>
            </a:r>
          </a:p>
          <a:p>
            <a:pPr>
              <a:spcBef>
                <a:spcPts val="300"/>
              </a:spcBef>
            </a:pPr>
            <a:r>
              <a:rPr lang="en-US" sz="1300" dirty="0" smtClean="0"/>
              <a:t>Low false positive rate is a business need</a:t>
            </a:r>
          </a:p>
          <a:p>
            <a:pPr marL="0" indent="0">
              <a:buFont typeface="Wingdings" charset="0"/>
              <a:buChar char=""/>
            </a:pPr>
            <a:endParaRPr lang="en-US" sz="1300" dirty="0">
              <a:latin typeface="Arial" charset="0"/>
              <a:cs typeface="Arial" charset="0"/>
            </a:endParaRPr>
          </a:p>
          <a:p>
            <a:pPr marL="0" indent="0">
              <a:buFont typeface="Wingdings" charset="0"/>
              <a:buNone/>
            </a:pPr>
            <a:endParaRPr lang="en-US" sz="1600" dirty="0">
              <a:latin typeface="Arial" charset="0"/>
              <a:cs typeface="Arial" charset="0"/>
            </a:endParaRPr>
          </a:p>
        </p:txBody>
      </p:sp>
      <p:sp>
        <p:nvSpPr>
          <p:cNvPr id="10245" name="TextBox 8"/>
          <p:cNvSpPr txBox="1">
            <a:spLocks noChangeArrowheads="1"/>
          </p:cNvSpPr>
          <p:nvPr/>
        </p:nvSpPr>
        <p:spPr bwMode="auto">
          <a:xfrm>
            <a:off x="9798050" y="18938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800">
              <a:solidFill>
                <a:schemeClr val="bg2"/>
              </a:solidFill>
            </a:endParaRPr>
          </a:p>
        </p:txBody>
      </p:sp>
      <p:sp>
        <p:nvSpPr>
          <p:cNvPr id="10246" name="TextBox 9"/>
          <p:cNvSpPr txBox="1">
            <a:spLocks noChangeArrowheads="1"/>
          </p:cNvSpPr>
          <p:nvPr/>
        </p:nvSpPr>
        <p:spPr bwMode="auto">
          <a:xfrm>
            <a:off x="9705975" y="1893888"/>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800">
              <a:solidFill>
                <a:schemeClr val="bg2"/>
              </a:solidFill>
            </a:endParaRPr>
          </a:p>
        </p:txBody>
      </p:sp>
    </p:spTree>
    <p:extLst>
      <p:ext uri="{BB962C8B-B14F-4D97-AF65-F5344CB8AC3E}">
        <p14:creationId xmlns:p14="http://schemas.microsoft.com/office/powerpoint/2010/main" val="1616184035"/>
      </p:ext>
    </p:extLst>
  </p:cSld>
  <p:clrMapOvr>
    <a:masterClrMapping/>
  </p:clrMapOvr>
  <p:transition xmlns:p14="http://schemas.microsoft.com/office/powerpoint/2010/mai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sz="quarter" idx="10"/>
          </p:nvPr>
        </p:nvSpPr>
        <p:spPr/>
        <p:txBody>
          <a:bodyPr/>
          <a:lstStyle/>
          <a:p>
            <a:r>
              <a:rPr lang="en-US" sz="2000" dirty="0" smtClean="0"/>
              <a:t>Account level data</a:t>
            </a:r>
            <a:endParaRPr lang="en-US" sz="1600" dirty="0" smtClean="0"/>
          </a:p>
          <a:p>
            <a:r>
              <a:rPr lang="en-US" sz="2000" dirty="0" smtClean="0"/>
              <a:t>Application level data</a:t>
            </a:r>
          </a:p>
          <a:p>
            <a:pPr lvl="1"/>
            <a:r>
              <a:rPr lang="en-US" sz="1800" dirty="0" smtClean="0"/>
              <a:t>Credit Bureau application information</a:t>
            </a:r>
          </a:p>
          <a:p>
            <a:pPr lvl="1"/>
            <a:r>
              <a:rPr lang="en-US" sz="1800" dirty="0" smtClean="0"/>
              <a:t>Four separate application level tables</a:t>
            </a:r>
          </a:p>
          <a:p>
            <a:r>
              <a:rPr lang="en-US" sz="2000" dirty="0" smtClean="0"/>
              <a:t>Transactional data</a:t>
            </a:r>
          </a:p>
          <a:p>
            <a:pPr lvl="1"/>
            <a:r>
              <a:rPr lang="en-US" sz="1800" dirty="0"/>
              <a:t>P</a:t>
            </a:r>
            <a:r>
              <a:rPr lang="en-US" sz="1800" dirty="0" smtClean="0"/>
              <a:t>urchases using credit cards</a:t>
            </a:r>
          </a:p>
          <a:p>
            <a:r>
              <a:rPr lang="en-US" sz="2000" dirty="0" smtClean="0"/>
              <a:t>Weblog data</a:t>
            </a:r>
          </a:p>
          <a:p>
            <a:pPr lvl="1"/>
            <a:r>
              <a:rPr lang="en-US" sz="1800" dirty="0" smtClean="0"/>
              <a:t>Customer web page clickstream data</a:t>
            </a:r>
          </a:p>
          <a:p>
            <a:r>
              <a:rPr lang="en-US" sz="2000" dirty="0" smtClean="0"/>
              <a:t>Call center data including interactive voice response (IVR)</a:t>
            </a:r>
          </a:p>
        </p:txBody>
      </p:sp>
    </p:spTree>
    <p:extLst>
      <p:ext uri="{BB962C8B-B14F-4D97-AF65-F5344CB8AC3E}">
        <p14:creationId xmlns:p14="http://schemas.microsoft.com/office/powerpoint/2010/main" val="2325560488"/>
      </p:ext>
    </p:extLst>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Goals</a:t>
            </a:r>
            <a:endParaRPr lang="en-US" dirty="0"/>
          </a:p>
        </p:txBody>
      </p:sp>
      <p:sp>
        <p:nvSpPr>
          <p:cNvPr id="3" name="Content Placeholder 2"/>
          <p:cNvSpPr>
            <a:spLocks noGrp="1"/>
          </p:cNvSpPr>
          <p:nvPr>
            <p:ph sz="quarter" idx="10"/>
          </p:nvPr>
        </p:nvSpPr>
        <p:spPr/>
        <p:txBody>
          <a:bodyPr/>
          <a:lstStyle/>
          <a:p>
            <a:r>
              <a:rPr lang="en-US" dirty="0">
                <a:solidFill>
                  <a:srgbClr val="F27C3A"/>
                </a:solidFill>
              </a:rPr>
              <a:t>Identify </a:t>
            </a:r>
            <a:r>
              <a:rPr lang="en-US" dirty="0" smtClean="0">
                <a:solidFill>
                  <a:srgbClr val="F27C3A"/>
                </a:solidFill>
              </a:rPr>
              <a:t>and shut down malicious intent accounts </a:t>
            </a:r>
            <a:r>
              <a:rPr lang="en-US" dirty="0" smtClean="0"/>
              <a:t>before they bust-out resulting in lost money</a:t>
            </a:r>
          </a:p>
          <a:p>
            <a:r>
              <a:rPr lang="en-US" dirty="0" smtClean="0"/>
              <a:t>Reduce false positive rate – i.e. not shutting down non-malicious accounts</a:t>
            </a:r>
          </a:p>
          <a:p>
            <a:r>
              <a:rPr lang="en-US" dirty="0" smtClean="0"/>
              <a:t>Gain a deeper understanding of key indicators of malicious intent</a:t>
            </a:r>
          </a:p>
          <a:p>
            <a:r>
              <a:rPr lang="en-US" dirty="0" smtClean="0"/>
              <a:t>Develop Red, Yellow, and Green classification system to identify high-risk accounts</a:t>
            </a:r>
            <a:endParaRPr lang="en-US" dirty="0"/>
          </a:p>
          <a:p>
            <a:endParaRPr lang="en-US" dirty="0"/>
          </a:p>
        </p:txBody>
      </p:sp>
    </p:spTree>
    <p:extLst>
      <p:ext uri="{BB962C8B-B14F-4D97-AF65-F5344CB8AC3E}">
        <p14:creationId xmlns:p14="http://schemas.microsoft.com/office/powerpoint/2010/main" val="3238397950"/>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atin typeface="Arial" charset="0"/>
                <a:cs typeface="Arial" charset="0"/>
              </a:rPr>
              <a:t>Approaches</a:t>
            </a:r>
          </a:p>
        </p:txBody>
      </p:sp>
      <p:sp>
        <p:nvSpPr>
          <p:cNvPr id="13314" name="Content Placeholder 2"/>
          <p:cNvSpPr>
            <a:spLocks noGrp="1"/>
          </p:cNvSpPr>
          <p:nvPr>
            <p:ph sz="quarter" idx="10"/>
          </p:nvPr>
        </p:nvSpPr>
        <p:spPr>
          <a:xfrm>
            <a:off x="366713" y="1074737"/>
            <a:ext cx="7707312" cy="33927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charset="0"/>
              <a:buChar char=""/>
            </a:pPr>
            <a:r>
              <a:rPr lang="en-US" sz="1700" dirty="0">
                <a:solidFill>
                  <a:schemeClr val="accent3"/>
                </a:solidFill>
                <a:latin typeface="Arial" charset="0"/>
                <a:cs typeface="Arial" charset="0"/>
              </a:rPr>
              <a:t>Data scientists worked hand-in-hand with domain experts </a:t>
            </a:r>
            <a:r>
              <a:rPr lang="en-US" sz="1700" dirty="0">
                <a:latin typeface="Arial" charset="0"/>
                <a:cs typeface="Arial" charset="0"/>
              </a:rPr>
              <a:t>to build effective features and an accurate model</a:t>
            </a:r>
          </a:p>
          <a:p>
            <a:pPr>
              <a:buFont typeface="Wingdings" charset="0"/>
              <a:buChar char=""/>
            </a:pPr>
            <a:r>
              <a:rPr lang="en-US" sz="1700" dirty="0" smtClean="0">
                <a:latin typeface="Arial" charset="0"/>
                <a:cs typeface="Arial" charset="0"/>
              </a:rPr>
              <a:t>Built </a:t>
            </a:r>
            <a:r>
              <a:rPr lang="en-US" sz="1700" dirty="0" smtClean="0">
                <a:solidFill>
                  <a:srgbClr val="F27C3A"/>
                </a:solidFill>
                <a:latin typeface="Arial" charset="0"/>
                <a:cs typeface="Arial" charset="0"/>
              </a:rPr>
              <a:t>3 different application-level machine learning models </a:t>
            </a:r>
            <a:r>
              <a:rPr lang="en-US" sz="1700" dirty="0" smtClean="0">
                <a:latin typeface="Arial" charset="0"/>
                <a:cs typeface="Arial" charset="0"/>
              </a:rPr>
              <a:t>to predict likelihood of malicious intent training on historical data and validating on new data</a:t>
            </a:r>
          </a:p>
          <a:p>
            <a:pPr>
              <a:buFont typeface="Wingdings" charset="0"/>
              <a:buChar char=""/>
            </a:pPr>
            <a:r>
              <a:rPr lang="en-US" sz="1700" dirty="0" smtClean="0">
                <a:latin typeface="Arial" charset="0"/>
                <a:cs typeface="Arial" charset="0"/>
              </a:rPr>
              <a:t>Built a decision tree model </a:t>
            </a:r>
            <a:r>
              <a:rPr lang="en-US" sz="1700" dirty="0" smtClean="0">
                <a:solidFill>
                  <a:srgbClr val="F27C3A"/>
                </a:solidFill>
                <a:latin typeface="Arial" charset="0"/>
                <a:cs typeface="Arial" charset="0"/>
              </a:rPr>
              <a:t>providing quick wins </a:t>
            </a:r>
            <a:r>
              <a:rPr lang="en-US" sz="1700" dirty="0" smtClean="0">
                <a:latin typeface="Arial" charset="0"/>
                <a:cs typeface="Arial" charset="0"/>
              </a:rPr>
              <a:t>to augment existing capabilities identifying fraudulent accounts </a:t>
            </a:r>
          </a:p>
          <a:p>
            <a:pPr>
              <a:buFont typeface="Wingdings" charset="0"/>
              <a:buChar char=""/>
            </a:pPr>
            <a:r>
              <a:rPr lang="en-US" sz="1700" dirty="0" smtClean="0">
                <a:solidFill>
                  <a:srgbClr val="4D4D4D"/>
                </a:solidFill>
                <a:latin typeface="Arial" charset="0"/>
                <a:cs typeface="Arial" charset="0"/>
              </a:rPr>
              <a:t>Built a behavioral-level model to capture account behavior over time to identify key behaviors of fraudulent activity</a:t>
            </a:r>
          </a:p>
          <a:p>
            <a:pPr>
              <a:buFont typeface="Wingdings" charset="0"/>
              <a:buChar char=""/>
            </a:pPr>
            <a:r>
              <a:rPr lang="en-US" sz="1700" dirty="0" smtClean="0">
                <a:solidFill>
                  <a:srgbClr val="4D4D4D"/>
                </a:solidFill>
                <a:latin typeface="Arial" charset="0"/>
                <a:cs typeface="Arial" charset="0"/>
              </a:rPr>
              <a:t>Verified results with domain experts using 260 new accounts</a:t>
            </a:r>
            <a:endParaRPr lang="en-US" sz="1300" dirty="0">
              <a:solidFill>
                <a:srgbClr val="4D4D4D"/>
              </a:solidFill>
              <a:latin typeface="Arial" charset="0"/>
              <a:cs typeface="Arial" charset="0"/>
            </a:endParaRPr>
          </a:p>
        </p:txBody>
      </p:sp>
    </p:spTree>
    <p:extLst>
      <p:ext uri="{BB962C8B-B14F-4D97-AF65-F5344CB8AC3E}">
        <p14:creationId xmlns:p14="http://schemas.microsoft.com/office/powerpoint/2010/main" val="229506809"/>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sz="quarter" idx="10"/>
          </p:nvPr>
        </p:nvSpPr>
        <p:spPr/>
        <p:txBody>
          <a:bodyPr/>
          <a:lstStyle/>
          <a:p>
            <a:r>
              <a:rPr lang="en-US" sz="2000" dirty="0" smtClean="0"/>
              <a:t>Utilized model scores and classify accounts into three groups—</a:t>
            </a:r>
            <a:r>
              <a:rPr lang="en-US" sz="2000" dirty="0" smtClean="0">
                <a:solidFill>
                  <a:srgbClr val="F27C3A"/>
                </a:solidFill>
              </a:rPr>
              <a:t>green, yellow, and red</a:t>
            </a:r>
          </a:p>
          <a:p>
            <a:pPr lvl="1"/>
            <a:r>
              <a:rPr lang="en-US" sz="1800" dirty="0" smtClean="0"/>
              <a:t>Green group consists of low-risk accounts</a:t>
            </a:r>
          </a:p>
          <a:p>
            <a:pPr lvl="1"/>
            <a:r>
              <a:rPr lang="en-US" sz="1800" dirty="0"/>
              <a:t>R</a:t>
            </a:r>
            <a:r>
              <a:rPr lang="en-US" sz="1800" dirty="0" smtClean="0"/>
              <a:t>ed group consists of high-risk accounts</a:t>
            </a:r>
          </a:p>
          <a:p>
            <a:r>
              <a:rPr lang="en-US" sz="2000" dirty="0" smtClean="0"/>
              <a:t>Improved current modeling </a:t>
            </a:r>
            <a:r>
              <a:rPr lang="en-US" sz="2000" dirty="0"/>
              <a:t>capabilities </a:t>
            </a:r>
            <a:r>
              <a:rPr lang="en-US" sz="2000" dirty="0">
                <a:solidFill>
                  <a:srgbClr val="F27C3A"/>
                </a:solidFill>
              </a:rPr>
              <a:t>resulting in a 9x improvement in </a:t>
            </a:r>
            <a:r>
              <a:rPr lang="en-US" sz="2000" dirty="0" smtClean="0">
                <a:solidFill>
                  <a:srgbClr val="F27C3A"/>
                </a:solidFill>
              </a:rPr>
              <a:t>accuracy </a:t>
            </a:r>
            <a:r>
              <a:rPr lang="en-US" sz="2000" dirty="0" smtClean="0"/>
              <a:t>and a lower </a:t>
            </a:r>
            <a:r>
              <a:rPr lang="en-US" sz="2000" dirty="0"/>
              <a:t>false positive </a:t>
            </a:r>
            <a:r>
              <a:rPr lang="en-US" sz="2000" dirty="0" smtClean="0"/>
              <a:t>rate</a:t>
            </a:r>
          </a:p>
          <a:p>
            <a:r>
              <a:rPr lang="en-US" sz="2000" dirty="0" smtClean="0"/>
              <a:t>Also built a decision tree model to provide quick wins </a:t>
            </a:r>
            <a:r>
              <a:rPr lang="en-US" sz="2000" dirty="0" smtClean="0">
                <a:solidFill>
                  <a:srgbClr val="F27C3A"/>
                </a:solidFill>
              </a:rPr>
              <a:t>identifying malicious clusters</a:t>
            </a:r>
            <a:r>
              <a:rPr lang="en-US" sz="2000" dirty="0" smtClean="0"/>
              <a:t> (including a cluster with 40</a:t>
            </a:r>
            <a:r>
              <a:rPr lang="en-US" sz="2000" dirty="0"/>
              <a:t>% malicious </a:t>
            </a:r>
            <a:r>
              <a:rPr lang="en-US" sz="2000" dirty="0" smtClean="0"/>
              <a:t>accounts)</a:t>
            </a:r>
          </a:p>
          <a:p>
            <a:r>
              <a:rPr lang="en-US" sz="2000" dirty="0" smtClean="0">
                <a:latin typeface="Arial" charset="0"/>
                <a:cs typeface="Arial" charset="0"/>
              </a:rPr>
              <a:t>These quick wins </a:t>
            </a:r>
            <a:r>
              <a:rPr lang="en-US" sz="2000" dirty="0" smtClean="0">
                <a:solidFill>
                  <a:srgbClr val="F27C3A"/>
                </a:solidFill>
                <a:latin typeface="Arial" charset="0"/>
                <a:cs typeface="Arial" charset="0"/>
              </a:rPr>
              <a:t>resulted </a:t>
            </a:r>
            <a:r>
              <a:rPr lang="en-US" sz="2000" dirty="0">
                <a:solidFill>
                  <a:srgbClr val="F27C3A"/>
                </a:solidFill>
                <a:latin typeface="Arial" charset="0"/>
                <a:cs typeface="Arial" charset="0"/>
              </a:rPr>
              <a:t>in </a:t>
            </a:r>
            <a:r>
              <a:rPr lang="en-US" sz="2000" dirty="0" smtClean="0">
                <a:solidFill>
                  <a:srgbClr val="F27C3A"/>
                </a:solidFill>
                <a:latin typeface="Arial" charset="0"/>
                <a:cs typeface="Arial" charset="0"/>
              </a:rPr>
              <a:t>an annual savings of $4MM</a:t>
            </a:r>
            <a:endParaRPr lang="en-US" sz="2000" dirty="0">
              <a:solidFill>
                <a:srgbClr val="F27C3A"/>
              </a:solidFill>
              <a:latin typeface="Arial" charset="0"/>
              <a:cs typeface="Arial" charset="0"/>
            </a:endParaRPr>
          </a:p>
          <a:p>
            <a:endParaRPr lang="en-US" sz="2000" dirty="0" smtClean="0"/>
          </a:p>
        </p:txBody>
      </p:sp>
    </p:spTree>
    <p:extLst>
      <p:ext uri="{BB962C8B-B14F-4D97-AF65-F5344CB8AC3E}">
        <p14:creationId xmlns:p14="http://schemas.microsoft.com/office/powerpoint/2010/main" val="1858990764"/>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0"/>
          </p:nvPr>
        </p:nvSpPr>
        <p:spPr>
          <a:xfrm>
            <a:off x="393698" y="948696"/>
            <a:ext cx="8410575" cy="3569440"/>
          </a:xfrm>
        </p:spPr>
        <p:txBody>
          <a:bodyPr/>
          <a:lstStyle/>
          <a:p>
            <a:r>
              <a:rPr lang="en-US" dirty="0" smtClean="0"/>
              <a:t>Introduction to Pivotal </a:t>
            </a:r>
            <a:r>
              <a:rPr lang="en-US" dirty="0"/>
              <a:t>Data </a:t>
            </a:r>
            <a:r>
              <a:rPr lang="en-US" dirty="0" smtClean="0"/>
              <a:t>Science</a:t>
            </a:r>
          </a:p>
          <a:p>
            <a:pPr lvl="1"/>
            <a:r>
              <a:rPr lang="en-US" dirty="0" smtClean="0"/>
              <a:t>Our Team </a:t>
            </a:r>
          </a:p>
          <a:p>
            <a:pPr lvl="1"/>
            <a:r>
              <a:rPr lang="en-US" dirty="0" smtClean="0"/>
              <a:t>Data Science Tools of the Trade</a:t>
            </a:r>
            <a:endParaRPr lang="en-US" dirty="0"/>
          </a:p>
          <a:p>
            <a:r>
              <a:rPr lang="en-US" dirty="0" smtClean="0"/>
              <a:t>Case Studies / Past Value Delivered</a:t>
            </a:r>
          </a:p>
          <a:p>
            <a:pPr marL="857250" lvl="1" indent="-342900">
              <a:buSzPct val="100000"/>
              <a:buFont typeface="Arial"/>
              <a:buChar char="•"/>
            </a:pPr>
            <a:r>
              <a:rPr lang="en-US" dirty="0"/>
              <a:t>Malicious Intent Identification for Credit Card Accounts</a:t>
            </a:r>
          </a:p>
          <a:p>
            <a:pPr marL="857250" lvl="1" indent="-342900">
              <a:buSzPct val="100000"/>
              <a:buFont typeface="Arial"/>
              <a:buChar char="•"/>
            </a:pPr>
            <a:r>
              <a:rPr lang="en-US" dirty="0"/>
              <a:t>Text Analytics – 401K Asset Churn Prevention</a:t>
            </a:r>
          </a:p>
          <a:p>
            <a:pPr marL="857250" lvl="1" indent="-342900">
              <a:buSzPct val="100000"/>
              <a:buFont typeface="Arial"/>
              <a:buChar char="•"/>
            </a:pPr>
            <a:r>
              <a:rPr lang="en-US" dirty="0"/>
              <a:t>Network Security – Lateral Movement </a:t>
            </a:r>
            <a:r>
              <a:rPr lang="en-US" dirty="0" smtClean="0"/>
              <a:t>Detection</a:t>
            </a:r>
          </a:p>
          <a:p>
            <a:pPr marL="857250" lvl="1" indent="-342900">
              <a:buSzPct val="100000"/>
              <a:buFont typeface="Arial"/>
              <a:buChar char="•"/>
            </a:pPr>
            <a:r>
              <a:rPr lang="en-US" dirty="0"/>
              <a:t>Data Science on Pivotal Cloud Foundry – Model </a:t>
            </a:r>
            <a:r>
              <a:rPr lang="en-US" dirty="0" smtClean="0"/>
              <a:t>Operationalization</a:t>
            </a:r>
          </a:p>
          <a:p>
            <a:pPr marL="342900" indent="-342900">
              <a:buSzPct val="100000"/>
              <a:buFont typeface="Arial"/>
              <a:buChar char="•"/>
            </a:pPr>
            <a:r>
              <a:rPr lang="en-US" dirty="0" smtClean="0"/>
              <a:t>Let’s Get Started</a:t>
            </a:r>
            <a:endParaRPr lang="en-US" dirty="0"/>
          </a:p>
          <a:p>
            <a:endParaRPr lang="en-US" dirty="0" smtClean="0"/>
          </a:p>
          <a:p>
            <a:pPr lvl="1"/>
            <a:endParaRPr lang="en-US" dirty="0"/>
          </a:p>
        </p:txBody>
      </p:sp>
    </p:spTree>
    <p:extLst>
      <p:ext uri="{BB962C8B-B14F-4D97-AF65-F5344CB8AC3E}">
        <p14:creationId xmlns:p14="http://schemas.microsoft.com/office/powerpoint/2010/main" val="46442417"/>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286"/>
            <a:ext cx="9144000" cy="5148000"/>
          </a:xfrm>
          <a:prstGeom prst="rect">
            <a:avLst/>
          </a:prstGeom>
          <a:noFill/>
          <a:ln>
            <a:noFill/>
          </a:ln>
        </p:spPr>
      </p:pic>
      <p:sp>
        <p:nvSpPr>
          <p:cNvPr id="122" name="Shape 122"/>
          <p:cNvSpPr/>
          <p:nvPr/>
        </p:nvSpPr>
        <p:spPr>
          <a:xfrm>
            <a:off x="0" y="0"/>
            <a:ext cx="9144000" cy="5143500"/>
          </a:xfrm>
          <a:prstGeom prst="rect">
            <a:avLst/>
          </a:prstGeom>
          <a:solidFill>
            <a:srgbClr val="182730">
              <a:alpha val="8392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3" name="Shape 123"/>
          <p:cNvSpPr txBox="1"/>
          <p:nvPr/>
        </p:nvSpPr>
        <p:spPr>
          <a:xfrm>
            <a:off x="615087" y="1466149"/>
            <a:ext cx="8359580" cy="1056467"/>
          </a:xfrm>
          <a:prstGeom prst="rect">
            <a:avLst/>
          </a:prstGeom>
          <a:noFill/>
          <a:ln>
            <a:noFill/>
          </a:ln>
        </p:spPr>
        <p:txBody>
          <a:bodyPr lIns="91425" tIns="45700" rIns="91425" bIns="45700" anchor="t" anchorCtr="0">
            <a:noAutofit/>
          </a:bodyPr>
          <a:lstStyle/>
          <a:p>
            <a:pPr lvl="0">
              <a:buClr>
                <a:schemeClr val="lt1"/>
              </a:buClr>
              <a:buSzPct val="25000"/>
            </a:pPr>
            <a:r>
              <a:rPr lang="en-US" sz="3600" b="1" dirty="0">
                <a:solidFill>
                  <a:srgbClr val="00AE9E"/>
                </a:solidFill>
              </a:rPr>
              <a:t>Text Analytics – 401K Asset Churn Prevention</a:t>
            </a:r>
            <a:endParaRPr lang="en-US" sz="2000" dirty="0">
              <a:solidFill>
                <a:srgbClr val="A5A5A5"/>
              </a:solidFill>
            </a:endParaRPr>
          </a:p>
          <a:p>
            <a:pPr marL="0" marR="0" lvl="0" indent="0" algn="l" rtl="0">
              <a:spcBef>
                <a:spcPts val="600"/>
              </a:spcBef>
              <a:buNone/>
            </a:pPr>
            <a:endParaRPr sz="2000" dirty="0">
              <a:solidFill>
                <a:srgbClr val="D8D8D8"/>
              </a:solidFill>
            </a:endParaRPr>
          </a:p>
        </p:txBody>
      </p:sp>
      <p:sp>
        <p:nvSpPr>
          <p:cNvPr id="5" name="Rectangle 4"/>
          <p:cNvSpPr/>
          <p:nvPr/>
        </p:nvSpPr>
        <p:spPr>
          <a:xfrm>
            <a:off x="648658" y="3498762"/>
            <a:ext cx="4546829" cy="461665"/>
          </a:xfrm>
          <a:prstGeom prst="rect">
            <a:avLst/>
          </a:prstGeom>
        </p:spPr>
        <p:txBody>
          <a:bodyPr wrap="square">
            <a:spAutoFit/>
          </a:bodyPr>
          <a:lstStyle/>
          <a:p>
            <a:pPr>
              <a:buClr>
                <a:schemeClr val="lt1"/>
              </a:buClr>
              <a:buSzPct val="25000"/>
            </a:pPr>
            <a:r>
              <a:rPr lang="en-US" sz="2400" dirty="0" smtClean="0">
                <a:solidFill>
                  <a:schemeClr val="accent3"/>
                </a:solidFill>
              </a:rPr>
              <a:t>Financial Services Company</a:t>
            </a:r>
            <a:endParaRPr lang="en-US" sz="2400" dirty="0">
              <a:solidFill>
                <a:schemeClr val="accent3"/>
              </a:solidFill>
            </a:endParaRPr>
          </a:p>
        </p:txBody>
      </p:sp>
    </p:spTree>
    <p:extLst>
      <p:ext uri="{BB962C8B-B14F-4D97-AF65-F5344CB8AC3E}">
        <p14:creationId xmlns:p14="http://schemas.microsoft.com/office/powerpoint/2010/main" val="9155068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a:spLocks noGrp="1"/>
          </p:cNvSpPr>
          <p:nvPr>
            <p:ph type="title"/>
          </p:nvPr>
        </p:nvSpPr>
        <p:spPr>
          <a:xfrm>
            <a:off x="281227" y="117867"/>
            <a:ext cx="8410575" cy="460375"/>
          </a:xfrm>
        </p:spPr>
        <p:txBody>
          <a:bodyPr/>
          <a:lstStyle/>
          <a:p>
            <a:r>
              <a:rPr lang="en-US" dirty="0" smtClean="0"/>
              <a:t>Data Science: 401(k) asset churn prevention</a:t>
            </a:r>
            <a:endParaRPr lang="en-US" sz="2800" dirty="0">
              <a:solidFill>
                <a:schemeClr val="tx1"/>
              </a:solidFill>
            </a:endParaRPr>
          </a:p>
        </p:txBody>
      </p:sp>
      <p:sp>
        <p:nvSpPr>
          <p:cNvPr id="49" name="Content Placeholder 2"/>
          <p:cNvSpPr txBox="1">
            <a:spLocks/>
          </p:cNvSpPr>
          <p:nvPr/>
        </p:nvSpPr>
        <p:spPr bwMode="gray">
          <a:xfrm>
            <a:off x="268546" y="868132"/>
            <a:ext cx="3663639" cy="876634"/>
          </a:xfrm>
          <a:prstGeom prst="rect">
            <a:avLst/>
          </a:prstGeom>
          <a:noFill/>
        </p:spPr>
        <p:txBody>
          <a:bodyPr lIns="0" tIns="0" rIns="0" bIns="0" anchor="t" anchorCtr="0"/>
          <a:lstStyle>
            <a:lvl1pPr marL="0" indent="0" algn="l" rtl="0" eaLnBrk="1" fontAlgn="base" hangingPunct="1">
              <a:spcBef>
                <a:spcPts val="0"/>
              </a:spcBef>
              <a:spcAft>
                <a:spcPct val="0"/>
              </a:spcAft>
              <a:buClr>
                <a:srgbClr val="2C95DD"/>
              </a:buClr>
              <a:buFont typeface="Arial" charset="0"/>
              <a:buNone/>
              <a:tabLst/>
              <a:defRPr sz="2000" b="0" kern="1200">
                <a:solidFill>
                  <a:schemeClr val="tx1"/>
                </a:solidFill>
                <a:latin typeface="+mj-lt"/>
                <a:ea typeface="ＭＳ Ｐゴシック" charset="0"/>
                <a:cs typeface="ＭＳ Ｐゴシック" charset="0"/>
              </a:defRPr>
            </a:lvl1pPr>
            <a:lvl2pPr marL="457200" indent="0" algn="l" rtl="0" eaLnBrk="1" fontAlgn="base" hangingPunct="1">
              <a:spcBef>
                <a:spcPct val="20000"/>
              </a:spcBef>
              <a:spcAft>
                <a:spcPct val="0"/>
              </a:spcAft>
              <a:buClr>
                <a:srgbClr val="2C95DD"/>
              </a:buClr>
              <a:buFont typeface="Arial" charset="0"/>
              <a:buNone/>
              <a:defRPr sz="2000" b="1" kern="1200">
                <a:solidFill>
                  <a:schemeClr val="tx1"/>
                </a:solidFill>
                <a:latin typeface="MetaNormalLF-Roman" pitchFamily="34" charset="0"/>
                <a:ea typeface="ＭＳ Ｐゴシック" charset="0"/>
                <a:cs typeface="+mn-cs"/>
              </a:defRPr>
            </a:lvl2pPr>
            <a:lvl3pPr marL="914400" indent="0" algn="l" rtl="0" eaLnBrk="1" fontAlgn="base" hangingPunct="1">
              <a:spcBef>
                <a:spcPct val="20000"/>
              </a:spcBef>
              <a:spcAft>
                <a:spcPct val="0"/>
              </a:spcAft>
              <a:buClr>
                <a:srgbClr val="2C95DD"/>
              </a:buClr>
              <a:buFont typeface="Arial" charset="0"/>
              <a:buNone/>
              <a:defRPr sz="1800" b="1" kern="1200">
                <a:solidFill>
                  <a:schemeClr val="tx1"/>
                </a:solidFill>
                <a:latin typeface="MetaNormalLF-Roman" pitchFamily="34" charset="0"/>
                <a:ea typeface="ＭＳ Ｐゴシック" charset="0"/>
                <a:cs typeface="+mn-cs"/>
              </a:defRPr>
            </a:lvl3pPr>
            <a:lvl4pPr marL="1371600" indent="0" algn="l" rtl="0" eaLnBrk="1" fontAlgn="base" hangingPunct="1">
              <a:spcBef>
                <a:spcPct val="20000"/>
              </a:spcBef>
              <a:spcAft>
                <a:spcPct val="0"/>
              </a:spcAft>
              <a:buClr>
                <a:srgbClr val="2C95DD"/>
              </a:buClr>
              <a:buFont typeface="Arial" charset="0"/>
              <a:buNone/>
              <a:defRPr sz="1600" b="1" kern="1200">
                <a:solidFill>
                  <a:schemeClr val="tx1"/>
                </a:solidFill>
                <a:latin typeface="MetaNormalLF-Roman" pitchFamily="34" charset="0"/>
                <a:ea typeface="ＭＳ Ｐゴシック" charset="0"/>
                <a:cs typeface="+mn-cs"/>
              </a:defRPr>
            </a:lvl4pPr>
            <a:lvl5pPr marL="1828800" indent="0" algn="l" rtl="0" eaLnBrk="1" fontAlgn="base" hangingPunct="1">
              <a:spcBef>
                <a:spcPct val="20000"/>
              </a:spcBef>
              <a:spcAft>
                <a:spcPct val="0"/>
              </a:spcAft>
              <a:buClr>
                <a:srgbClr val="2C95DD"/>
              </a:buClr>
              <a:buFont typeface="Arial" charset="0"/>
              <a:buNone/>
              <a:defRPr sz="1600" b="1" kern="1200">
                <a:solidFill>
                  <a:schemeClr val="tx1"/>
                </a:solidFill>
                <a:latin typeface="MetaNormalLF-Roman" pitchFamily="34" charset="0"/>
                <a:ea typeface="ＭＳ Ｐゴシック" charset="0"/>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1800" b="1" dirty="0" smtClean="0"/>
              <a:t>Business Problem: </a:t>
            </a:r>
            <a:r>
              <a:rPr lang="en-US" sz="1800" dirty="0"/>
              <a:t>Identify predictive drivers that minimize churn of 401(k) participants to competitors. </a:t>
            </a:r>
          </a:p>
        </p:txBody>
      </p:sp>
      <p:sp>
        <p:nvSpPr>
          <p:cNvPr id="46" name="Content Placeholder 2"/>
          <p:cNvSpPr txBox="1">
            <a:spLocks/>
          </p:cNvSpPr>
          <p:nvPr/>
        </p:nvSpPr>
        <p:spPr bwMode="gray">
          <a:xfrm>
            <a:off x="4164413" y="845422"/>
            <a:ext cx="4872729" cy="3773231"/>
          </a:xfrm>
          <a:prstGeom prst="rect">
            <a:avLst/>
          </a:prstGeom>
          <a:noFill/>
        </p:spPr>
        <p:txBody>
          <a:bodyPr lIns="0" tIns="0" rIns="0" bIns="0" anchor="t" anchorCtr="0"/>
          <a:lstStyle>
            <a:lvl1pPr marL="0" indent="0" algn="l" rtl="0" eaLnBrk="1" fontAlgn="base" hangingPunct="1">
              <a:spcBef>
                <a:spcPts val="0"/>
              </a:spcBef>
              <a:spcAft>
                <a:spcPct val="0"/>
              </a:spcAft>
              <a:buClr>
                <a:srgbClr val="2C95DD"/>
              </a:buClr>
              <a:buFont typeface="Arial" charset="0"/>
              <a:buNone/>
              <a:tabLst/>
              <a:defRPr sz="2000" b="0" kern="1200">
                <a:solidFill>
                  <a:schemeClr val="tx1"/>
                </a:solidFill>
                <a:latin typeface="+mj-lt"/>
                <a:ea typeface="ＭＳ Ｐゴシック" charset="0"/>
                <a:cs typeface="ＭＳ Ｐゴシック" charset="0"/>
              </a:defRPr>
            </a:lvl1pPr>
            <a:lvl2pPr marL="457200" indent="0" algn="l" rtl="0" eaLnBrk="1" fontAlgn="base" hangingPunct="1">
              <a:spcBef>
                <a:spcPct val="20000"/>
              </a:spcBef>
              <a:spcAft>
                <a:spcPct val="0"/>
              </a:spcAft>
              <a:buClr>
                <a:srgbClr val="2C95DD"/>
              </a:buClr>
              <a:buFont typeface="Arial" charset="0"/>
              <a:buNone/>
              <a:defRPr sz="2000" b="1" kern="1200">
                <a:solidFill>
                  <a:schemeClr val="tx1"/>
                </a:solidFill>
                <a:latin typeface="MetaNormalLF-Roman" pitchFamily="34" charset="0"/>
                <a:ea typeface="ＭＳ Ｐゴシック" charset="0"/>
                <a:cs typeface="+mn-cs"/>
              </a:defRPr>
            </a:lvl2pPr>
            <a:lvl3pPr marL="914400" indent="0" algn="l" rtl="0" eaLnBrk="1" fontAlgn="base" hangingPunct="1">
              <a:spcBef>
                <a:spcPct val="20000"/>
              </a:spcBef>
              <a:spcAft>
                <a:spcPct val="0"/>
              </a:spcAft>
              <a:buClr>
                <a:srgbClr val="2C95DD"/>
              </a:buClr>
              <a:buFont typeface="Arial" charset="0"/>
              <a:buNone/>
              <a:defRPr sz="1800" b="1" kern="1200">
                <a:solidFill>
                  <a:schemeClr val="tx1"/>
                </a:solidFill>
                <a:latin typeface="MetaNormalLF-Roman" pitchFamily="34" charset="0"/>
                <a:ea typeface="ＭＳ Ｐゴシック" charset="0"/>
                <a:cs typeface="+mn-cs"/>
              </a:defRPr>
            </a:lvl3pPr>
            <a:lvl4pPr marL="1371600" indent="0" algn="l" rtl="0" eaLnBrk="1" fontAlgn="base" hangingPunct="1">
              <a:spcBef>
                <a:spcPct val="20000"/>
              </a:spcBef>
              <a:spcAft>
                <a:spcPct val="0"/>
              </a:spcAft>
              <a:buClr>
                <a:srgbClr val="2C95DD"/>
              </a:buClr>
              <a:buFont typeface="Arial" charset="0"/>
              <a:buNone/>
              <a:defRPr sz="1600" b="1" kern="1200">
                <a:solidFill>
                  <a:schemeClr val="tx1"/>
                </a:solidFill>
                <a:latin typeface="MetaNormalLF-Roman" pitchFamily="34" charset="0"/>
                <a:ea typeface="ＭＳ Ｐゴシック" charset="0"/>
                <a:cs typeface="+mn-cs"/>
              </a:defRPr>
            </a:lvl4pPr>
            <a:lvl5pPr marL="1828800" indent="0" algn="l" rtl="0" eaLnBrk="1" fontAlgn="base" hangingPunct="1">
              <a:spcBef>
                <a:spcPct val="20000"/>
              </a:spcBef>
              <a:spcAft>
                <a:spcPct val="0"/>
              </a:spcAft>
              <a:buClr>
                <a:srgbClr val="2C95DD"/>
              </a:buClr>
              <a:buFont typeface="Arial" charset="0"/>
              <a:buNone/>
              <a:defRPr sz="1600" b="1" kern="1200">
                <a:solidFill>
                  <a:schemeClr val="tx1"/>
                </a:solidFill>
                <a:latin typeface="MetaNormalLF-Roman" pitchFamily="34" charset="0"/>
                <a:ea typeface="ＭＳ Ｐゴシック" charset="0"/>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spcBef>
                <a:spcPts val="200"/>
              </a:spcBef>
            </a:pPr>
            <a:r>
              <a:rPr lang="en-US" sz="1700" b="1" dirty="0" smtClean="0"/>
              <a:t>Motivation: </a:t>
            </a:r>
            <a:r>
              <a:rPr lang="en-US" sz="1700" dirty="0" smtClean="0"/>
              <a:t>Predict and prevent churn events to reduce outflow of assets. Rank participants </a:t>
            </a:r>
            <a:r>
              <a:rPr lang="en-US" sz="1700" dirty="0"/>
              <a:t>on potential assets lost and probability of churn</a:t>
            </a:r>
            <a:r>
              <a:rPr lang="en-US" sz="1700" dirty="0" smtClean="0"/>
              <a:t>. </a:t>
            </a:r>
          </a:p>
          <a:p>
            <a:pPr>
              <a:spcBef>
                <a:spcPts val="200"/>
              </a:spcBef>
            </a:pPr>
            <a:endParaRPr lang="en-US" sz="800" dirty="0"/>
          </a:p>
          <a:p>
            <a:pPr>
              <a:spcBef>
                <a:spcPts val="200"/>
              </a:spcBef>
            </a:pPr>
            <a:r>
              <a:rPr lang="en-US" sz="1700" dirty="0" smtClean="0"/>
              <a:t>Determine and characterize causes of churn:</a:t>
            </a:r>
            <a:endParaRPr lang="en-US" sz="600" dirty="0" smtClean="0"/>
          </a:p>
          <a:p>
            <a:pPr marL="342900" indent="-342900">
              <a:spcBef>
                <a:spcPts val="200"/>
              </a:spcBef>
              <a:buClr>
                <a:schemeClr val="tx2"/>
              </a:buClr>
              <a:buFont typeface="Arial"/>
              <a:buChar char="•"/>
            </a:pPr>
            <a:r>
              <a:rPr lang="en-US" sz="1600" dirty="0"/>
              <a:t>Product or </a:t>
            </a:r>
            <a:r>
              <a:rPr lang="en-US" sz="1600" dirty="0" smtClean="0"/>
              <a:t>service deficiency</a:t>
            </a:r>
            <a:endParaRPr lang="en-US" sz="1600" dirty="0"/>
          </a:p>
          <a:p>
            <a:pPr marL="800100" lvl="1" indent="-342900">
              <a:spcBef>
                <a:spcPts val="200"/>
              </a:spcBef>
              <a:buClr>
                <a:schemeClr val="tx2"/>
              </a:buClr>
              <a:buFont typeface="Arial"/>
              <a:buChar char="•"/>
            </a:pPr>
            <a:r>
              <a:rPr lang="en-US" sz="1400" b="0" dirty="0"/>
              <a:t>Attrition from product or service </a:t>
            </a:r>
            <a:r>
              <a:rPr lang="en-US" sz="1400" b="0" dirty="0" smtClean="0"/>
              <a:t>due </a:t>
            </a:r>
            <a:r>
              <a:rPr lang="en-US" sz="1400" b="0" dirty="0"/>
              <a:t>to quality, satisfaction, </a:t>
            </a:r>
            <a:r>
              <a:rPr lang="en-US" sz="1400" b="0" dirty="0" smtClean="0"/>
              <a:t>or expectations</a:t>
            </a:r>
          </a:p>
          <a:p>
            <a:pPr marL="342900" indent="-342900">
              <a:spcBef>
                <a:spcPts val="200"/>
              </a:spcBef>
              <a:buClr>
                <a:schemeClr val="tx2"/>
              </a:buClr>
              <a:buFont typeface="Arial"/>
              <a:buChar char="•"/>
            </a:pPr>
            <a:r>
              <a:rPr lang="en-US" sz="1600" dirty="0" smtClean="0"/>
              <a:t>Loss of competitive advantage</a:t>
            </a:r>
          </a:p>
          <a:p>
            <a:pPr marL="800100" lvl="1" indent="-342900">
              <a:spcBef>
                <a:spcPts val="200"/>
              </a:spcBef>
              <a:buClr>
                <a:schemeClr val="tx2"/>
              </a:buClr>
              <a:buFont typeface="Arial"/>
              <a:buChar char="•"/>
            </a:pPr>
            <a:r>
              <a:rPr lang="en-US" sz="1400" b="0" dirty="0" smtClean="0"/>
              <a:t>Monetary (e.g., substitute is less </a:t>
            </a:r>
            <a:r>
              <a:rPr lang="en-US" sz="1400" b="0" dirty="0"/>
              <a:t>expensive)</a:t>
            </a:r>
          </a:p>
          <a:p>
            <a:pPr marL="800100" lvl="1" indent="-342900">
              <a:spcBef>
                <a:spcPts val="200"/>
              </a:spcBef>
              <a:buClr>
                <a:schemeClr val="tx2"/>
              </a:buClr>
              <a:buFont typeface="Arial"/>
              <a:buChar char="•"/>
            </a:pPr>
            <a:r>
              <a:rPr lang="en-US" sz="1400" b="0" dirty="0"/>
              <a:t>Offering </a:t>
            </a:r>
            <a:r>
              <a:rPr lang="en-US" sz="1400" b="0" dirty="0" smtClean="0"/>
              <a:t>(e.g., substitute </a:t>
            </a:r>
            <a:r>
              <a:rPr lang="en-US" sz="1400" b="0" dirty="0"/>
              <a:t>has more features, more </a:t>
            </a:r>
            <a:r>
              <a:rPr lang="en-US" sz="1400" b="0" dirty="0" smtClean="0"/>
              <a:t>accessible)</a:t>
            </a:r>
            <a:endParaRPr lang="en-US" sz="1400" b="0" dirty="0"/>
          </a:p>
          <a:p>
            <a:pPr marL="342900" indent="-342900">
              <a:spcBef>
                <a:spcPts val="200"/>
              </a:spcBef>
              <a:buClr>
                <a:schemeClr val="tx2"/>
              </a:buClr>
              <a:buFont typeface="Arial"/>
              <a:buChar char="•"/>
            </a:pPr>
            <a:r>
              <a:rPr lang="en-US" sz="1600" dirty="0"/>
              <a:t>Customer change</a:t>
            </a:r>
          </a:p>
          <a:p>
            <a:pPr marL="800100" lvl="1" indent="-342900">
              <a:spcBef>
                <a:spcPts val="200"/>
              </a:spcBef>
              <a:buClr>
                <a:schemeClr val="tx2"/>
              </a:buClr>
              <a:buFont typeface="Arial"/>
              <a:buChar char="•"/>
            </a:pPr>
            <a:r>
              <a:rPr lang="en-US" sz="1400" b="0" dirty="0"/>
              <a:t>Unable to participate in business (loss of job)</a:t>
            </a:r>
          </a:p>
          <a:p>
            <a:pPr marL="342900" indent="-342900">
              <a:spcBef>
                <a:spcPts val="200"/>
              </a:spcBef>
              <a:buClr>
                <a:schemeClr val="tx2"/>
              </a:buClr>
              <a:buFont typeface="Arial"/>
              <a:buChar char="•"/>
            </a:pPr>
            <a:endParaRPr lang="en-US" sz="1700" b="0" dirty="0" smtClean="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8820" y="2198334"/>
            <a:ext cx="3306009" cy="1653005"/>
          </a:xfrm>
          <a:prstGeom prst="rect">
            <a:avLst/>
          </a:prstGeom>
        </p:spPr>
      </p:pic>
      <p:sp>
        <p:nvSpPr>
          <p:cNvPr id="3" name="TextBox 2"/>
          <p:cNvSpPr txBox="1"/>
          <p:nvPr/>
        </p:nvSpPr>
        <p:spPr>
          <a:xfrm>
            <a:off x="619221" y="3883867"/>
            <a:ext cx="1091507" cy="276999"/>
          </a:xfrm>
          <a:prstGeom prst="rect">
            <a:avLst/>
          </a:prstGeom>
          <a:noFill/>
        </p:spPr>
        <p:txBody>
          <a:bodyPr wrap="square" rtlCol="0">
            <a:spAutoFit/>
          </a:bodyPr>
          <a:lstStyle/>
          <a:p>
            <a:pPr algn="ctr"/>
            <a:r>
              <a:rPr lang="en-US" sz="1200" dirty="0" smtClean="0">
                <a:solidFill>
                  <a:schemeClr val="bg2"/>
                </a:solidFill>
              </a:rPr>
              <a:t>Client</a:t>
            </a:r>
          </a:p>
        </p:txBody>
      </p:sp>
      <p:sp>
        <p:nvSpPr>
          <p:cNvPr id="8" name="TextBox 7"/>
          <p:cNvSpPr txBox="1"/>
          <p:nvPr/>
        </p:nvSpPr>
        <p:spPr>
          <a:xfrm>
            <a:off x="1758180" y="3889310"/>
            <a:ext cx="2146063" cy="276999"/>
          </a:xfrm>
          <a:prstGeom prst="rect">
            <a:avLst/>
          </a:prstGeom>
          <a:noFill/>
        </p:spPr>
        <p:txBody>
          <a:bodyPr wrap="square" rtlCol="0">
            <a:spAutoFit/>
          </a:bodyPr>
          <a:lstStyle/>
          <a:p>
            <a:pPr algn="ctr"/>
            <a:r>
              <a:rPr lang="en-US" sz="1200" dirty="0" smtClean="0">
                <a:solidFill>
                  <a:schemeClr val="bg2"/>
                </a:solidFill>
              </a:rPr>
              <a:t>Client’s competitors</a:t>
            </a:r>
          </a:p>
        </p:txBody>
      </p:sp>
    </p:spTree>
    <p:extLst>
      <p:ext uri="{BB962C8B-B14F-4D97-AF65-F5344CB8AC3E}">
        <p14:creationId xmlns:p14="http://schemas.microsoft.com/office/powerpoint/2010/main" val="947212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p:cNvSpPr>
            <a:spLocks noGrp="1"/>
          </p:cNvSpPr>
          <p:nvPr>
            <p:ph type="title"/>
          </p:nvPr>
        </p:nvSpPr>
        <p:spPr>
          <a:xfrm>
            <a:off x="330076" y="203337"/>
            <a:ext cx="8410575" cy="460375"/>
          </a:xfrm>
        </p:spPr>
        <p:txBody>
          <a:bodyPr/>
          <a:lstStyle/>
          <a:p>
            <a:r>
              <a:rPr lang="en-US" dirty="0" smtClean="0"/>
              <a:t>What did we use?</a:t>
            </a:r>
            <a:endParaRPr lang="en-US" dirty="0"/>
          </a:p>
        </p:txBody>
      </p:sp>
      <p:graphicFrame>
        <p:nvGraphicFramePr>
          <p:cNvPr id="45" name="Table 44"/>
          <p:cNvGraphicFramePr>
            <a:graphicFrameLocks noGrp="1"/>
          </p:cNvGraphicFramePr>
          <p:nvPr>
            <p:extLst>
              <p:ext uri="{D42A27DB-BD31-4B8C-83A1-F6EECF244321}">
                <p14:modId xmlns:p14="http://schemas.microsoft.com/office/powerpoint/2010/main" val="480948747"/>
              </p:ext>
            </p:extLst>
          </p:nvPr>
        </p:nvGraphicFramePr>
        <p:xfrm>
          <a:off x="400188" y="834165"/>
          <a:ext cx="8197076" cy="3688080"/>
        </p:xfrm>
        <a:graphic>
          <a:graphicData uri="http://schemas.openxmlformats.org/drawingml/2006/table">
            <a:tbl>
              <a:tblPr firstRow="1" bandRow="1">
                <a:tableStyleId>{3C2FFA5D-87B4-456A-9821-1D502468CF0F}</a:tableStyleId>
              </a:tblPr>
              <a:tblGrid>
                <a:gridCol w="2049269"/>
                <a:gridCol w="2049269"/>
                <a:gridCol w="2049269"/>
                <a:gridCol w="2049269"/>
              </a:tblGrid>
              <a:tr h="373755">
                <a:tc>
                  <a:txBody>
                    <a:bodyPr/>
                    <a:lstStyle/>
                    <a:p>
                      <a:pPr algn="ctr"/>
                      <a:r>
                        <a:rPr lang="en-US" sz="2000" dirty="0" smtClean="0"/>
                        <a:t>Hardware</a:t>
                      </a:r>
                      <a:endParaRPr lang="en-US" sz="2000" dirty="0"/>
                    </a:p>
                  </a:txBody>
                  <a:tcPr/>
                </a:tc>
                <a:tc>
                  <a:txBody>
                    <a:bodyPr/>
                    <a:lstStyle/>
                    <a:p>
                      <a:pPr algn="ctr"/>
                      <a:r>
                        <a:rPr lang="en-US" sz="2000" dirty="0" smtClean="0"/>
                        <a:t>Software</a:t>
                      </a:r>
                      <a:endParaRPr lang="en-US" sz="2000" dirty="0"/>
                    </a:p>
                  </a:txBody>
                  <a:tcPr/>
                </a:tc>
                <a:tc>
                  <a:txBody>
                    <a:bodyPr/>
                    <a:lstStyle/>
                    <a:p>
                      <a:pPr algn="ctr"/>
                      <a:r>
                        <a:rPr lang="en-US" sz="2000" dirty="0" smtClean="0"/>
                        <a:t>Data</a:t>
                      </a:r>
                      <a:endParaRPr lang="en-US" sz="2000" dirty="0"/>
                    </a:p>
                  </a:txBody>
                  <a:tcPr/>
                </a:tc>
                <a:tc>
                  <a:txBody>
                    <a:bodyPr/>
                    <a:lstStyle/>
                    <a:p>
                      <a:pPr algn="ctr"/>
                      <a:r>
                        <a:rPr lang="en-US" sz="2000" dirty="0" smtClean="0"/>
                        <a:t>Methods</a:t>
                      </a:r>
                      <a:endParaRPr lang="en-US" sz="2000" dirty="0"/>
                    </a:p>
                  </a:txBody>
                  <a:tcPr/>
                </a:tc>
              </a:tr>
              <a:tr h="3013270">
                <a:tc>
                  <a:txBody>
                    <a:bodyPr/>
                    <a:lstStyle/>
                    <a:p>
                      <a:pPr marL="285750" indent="-285750">
                        <a:buFont typeface="Arial"/>
                        <a:buChar char="•"/>
                      </a:pPr>
                      <a:r>
                        <a:rPr lang="en-US" sz="1600" dirty="0" smtClean="0"/>
                        <a:t>Full rack</a:t>
                      </a:r>
                      <a:r>
                        <a:rPr lang="en-US" sz="1600" baseline="0" dirty="0" smtClean="0"/>
                        <a:t> </a:t>
                      </a:r>
                      <a:r>
                        <a:rPr lang="en-US" sz="1600" dirty="0" smtClean="0"/>
                        <a:t>Data </a:t>
                      </a:r>
                      <a:r>
                        <a:rPr lang="en-US" sz="1600" baseline="0" dirty="0" smtClean="0"/>
                        <a:t>Computing Appliance (DCA)</a:t>
                      </a:r>
                    </a:p>
                    <a:p>
                      <a:pPr marL="0" indent="0">
                        <a:buFont typeface="Arial"/>
                        <a:buNone/>
                      </a:pPr>
                      <a:endParaRPr lang="en-US" sz="1600" baseline="0" dirty="0" smtClean="0"/>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600" dirty="0" smtClean="0">
                          <a:solidFill>
                            <a:schemeClr val="tx1"/>
                          </a:solidFill>
                        </a:rPr>
                        <a:t>288 cores, 110 TB compressed capacity</a:t>
                      </a:r>
                    </a:p>
                  </a:txBody>
                  <a:tcPr>
                    <a:solidFill>
                      <a:schemeClr val="bg1"/>
                    </a:solidFill>
                  </a:tcPr>
                </a:tc>
                <a:tc>
                  <a:txBody>
                    <a:bodyPr/>
                    <a:lstStyle/>
                    <a:p>
                      <a:pPr marL="0" marR="0" indent="0" algn="l" defTabSz="914400" rtl="0" eaLnBrk="1" fontAlgn="auto" latinLnBrk="0" hangingPunct="1">
                        <a:lnSpc>
                          <a:spcPct val="90000"/>
                        </a:lnSpc>
                        <a:spcBef>
                          <a:spcPts val="0"/>
                        </a:spcBef>
                        <a:spcAft>
                          <a:spcPts val="0"/>
                        </a:spcAft>
                        <a:buClrTx/>
                        <a:buSzTx/>
                        <a:buFont typeface="Arial"/>
                        <a:buNone/>
                        <a:tabLst/>
                        <a:defRPr/>
                      </a:pPr>
                      <a:r>
                        <a:rPr lang="en-US" sz="1400" b="1" dirty="0" smtClean="0"/>
                        <a:t>Platform</a:t>
                      </a:r>
                    </a:p>
                    <a:p>
                      <a:pPr marL="285750" marR="0" indent="-285750" algn="l" defTabSz="914400" rtl="0" eaLnBrk="1" fontAlgn="auto" latinLnBrk="0" hangingPunct="1">
                        <a:lnSpc>
                          <a:spcPct val="90000"/>
                        </a:lnSpc>
                        <a:spcBef>
                          <a:spcPts val="0"/>
                        </a:spcBef>
                        <a:spcAft>
                          <a:spcPts val="0"/>
                        </a:spcAft>
                        <a:buClrTx/>
                        <a:buSzTx/>
                        <a:buFont typeface="Arial"/>
                        <a:buChar char="•"/>
                        <a:tabLst/>
                        <a:defRPr/>
                      </a:pPr>
                      <a:r>
                        <a:rPr lang="en-US" sz="1400" dirty="0" err="1" smtClean="0"/>
                        <a:t>Greenplum</a:t>
                      </a:r>
                      <a:r>
                        <a:rPr lang="en-US" sz="1400" dirty="0" smtClean="0"/>
                        <a:t> Database (GPDB) </a:t>
                      </a:r>
                    </a:p>
                    <a:p>
                      <a:pPr marL="285750" marR="0" indent="-285750" algn="l" defTabSz="914400" rtl="0" eaLnBrk="1" fontAlgn="auto" latinLnBrk="0" hangingPunct="1">
                        <a:lnSpc>
                          <a:spcPct val="90000"/>
                        </a:lnSpc>
                        <a:spcBef>
                          <a:spcPts val="0"/>
                        </a:spcBef>
                        <a:spcAft>
                          <a:spcPts val="0"/>
                        </a:spcAft>
                        <a:buClrTx/>
                        <a:buSzTx/>
                        <a:buFont typeface="Arial"/>
                        <a:buChar char="•"/>
                        <a:tabLst/>
                        <a:defRPr/>
                      </a:pPr>
                      <a:endParaRPr lang="en-US" sz="1400" dirty="0" smtClean="0"/>
                    </a:p>
                    <a:p>
                      <a:pPr marL="0" marR="0" indent="0" algn="l" defTabSz="914400" rtl="0" eaLnBrk="1" fontAlgn="auto" latinLnBrk="0" hangingPunct="1">
                        <a:lnSpc>
                          <a:spcPct val="90000"/>
                        </a:lnSpc>
                        <a:spcBef>
                          <a:spcPts val="0"/>
                        </a:spcBef>
                        <a:spcAft>
                          <a:spcPts val="0"/>
                        </a:spcAft>
                        <a:buClrTx/>
                        <a:buSzTx/>
                        <a:buFont typeface="Arial"/>
                        <a:buNone/>
                        <a:tabLst/>
                        <a:defRPr/>
                      </a:pPr>
                      <a:r>
                        <a:rPr lang="en-US" sz="1400" b="1" dirty="0" smtClean="0"/>
                        <a:t>Languages</a:t>
                      </a:r>
                    </a:p>
                    <a:p>
                      <a:pPr marL="285750" marR="0" indent="-285750" algn="l" defTabSz="914400" rtl="0" eaLnBrk="1" fontAlgn="auto" latinLnBrk="0" hangingPunct="1">
                        <a:lnSpc>
                          <a:spcPct val="90000"/>
                        </a:lnSpc>
                        <a:spcBef>
                          <a:spcPts val="0"/>
                        </a:spcBef>
                        <a:spcAft>
                          <a:spcPts val="0"/>
                        </a:spcAft>
                        <a:buClrTx/>
                        <a:buSzTx/>
                        <a:buFont typeface="Arial"/>
                        <a:buChar char="•"/>
                        <a:tabLst/>
                        <a:defRPr/>
                      </a:pPr>
                      <a:r>
                        <a:rPr lang="en-US" sz="1400" dirty="0" smtClean="0"/>
                        <a:t>PL/</a:t>
                      </a:r>
                      <a:r>
                        <a:rPr lang="en-US" sz="1400" dirty="0" err="1" smtClean="0"/>
                        <a:t>pgsql</a:t>
                      </a:r>
                      <a:endParaRPr lang="en-US" sz="1400" dirty="0" smtClean="0"/>
                    </a:p>
                    <a:p>
                      <a:pPr marL="285750" indent="-285750" algn="l">
                        <a:lnSpc>
                          <a:spcPct val="90000"/>
                        </a:lnSpc>
                        <a:buFont typeface="Arial"/>
                        <a:buChar char="•"/>
                      </a:pPr>
                      <a:r>
                        <a:rPr lang="en-US" sz="1400" dirty="0" smtClean="0"/>
                        <a:t>PL/Python</a:t>
                      </a:r>
                    </a:p>
                    <a:p>
                      <a:pPr marL="285750" indent="-285750" algn="l">
                        <a:lnSpc>
                          <a:spcPct val="90000"/>
                        </a:lnSpc>
                        <a:buFont typeface="Arial"/>
                        <a:buChar char="•"/>
                      </a:pPr>
                      <a:r>
                        <a:rPr lang="en-US" sz="1400" dirty="0" smtClean="0"/>
                        <a:t>Java</a:t>
                      </a:r>
                    </a:p>
                    <a:p>
                      <a:pPr marL="285750" indent="-285750" algn="l">
                        <a:lnSpc>
                          <a:spcPct val="90000"/>
                        </a:lnSpc>
                        <a:buFont typeface="Arial"/>
                        <a:buChar char="•"/>
                      </a:pPr>
                      <a:r>
                        <a:rPr lang="en-US" sz="1400" dirty="0" smtClean="0"/>
                        <a:t>R</a:t>
                      </a:r>
                    </a:p>
                    <a:p>
                      <a:pPr marL="285750" indent="-285750" algn="l">
                        <a:lnSpc>
                          <a:spcPct val="90000"/>
                        </a:lnSpc>
                        <a:buFont typeface="Arial"/>
                        <a:buChar char="•"/>
                      </a:pPr>
                      <a:r>
                        <a:rPr lang="en-US" sz="1400" dirty="0" err="1" smtClean="0"/>
                        <a:t>Madlib</a:t>
                      </a:r>
                      <a:endParaRPr lang="en-US" sz="1400" dirty="0" smtClean="0"/>
                    </a:p>
                    <a:p>
                      <a:pPr marL="285750" indent="-285750" algn="l">
                        <a:lnSpc>
                          <a:spcPct val="90000"/>
                        </a:lnSpc>
                        <a:buFont typeface="Arial"/>
                        <a:buChar char="•"/>
                      </a:pPr>
                      <a:endParaRPr lang="en-US" sz="1400" dirty="0" smtClean="0"/>
                    </a:p>
                    <a:p>
                      <a:pPr marL="0" marR="0" indent="0" algn="l" defTabSz="914400" rtl="0" eaLnBrk="1" fontAlgn="auto" latinLnBrk="0" hangingPunct="1">
                        <a:lnSpc>
                          <a:spcPct val="90000"/>
                        </a:lnSpc>
                        <a:spcBef>
                          <a:spcPts val="0"/>
                        </a:spcBef>
                        <a:spcAft>
                          <a:spcPts val="0"/>
                        </a:spcAft>
                        <a:buClrTx/>
                        <a:buSzTx/>
                        <a:buFont typeface="Arial"/>
                        <a:buNone/>
                        <a:tabLst/>
                        <a:defRPr/>
                      </a:pPr>
                      <a:r>
                        <a:rPr lang="en-US" sz="1400" b="1" dirty="0" smtClean="0"/>
                        <a:t>Collaboration</a:t>
                      </a:r>
                    </a:p>
                    <a:p>
                      <a:pPr marL="285750" indent="-285750" algn="l">
                        <a:lnSpc>
                          <a:spcPct val="90000"/>
                        </a:lnSpc>
                        <a:buFont typeface="Arial"/>
                        <a:buChar char="•"/>
                      </a:pPr>
                      <a:r>
                        <a:rPr lang="en-US" sz="1400" dirty="0" smtClean="0"/>
                        <a:t>Chorus</a:t>
                      </a:r>
                    </a:p>
                    <a:p>
                      <a:pPr marL="285750" indent="-285750" algn="l">
                        <a:lnSpc>
                          <a:spcPct val="90000"/>
                        </a:lnSpc>
                        <a:buFont typeface="Arial"/>
                        <a:buChar char="•"/>
                      </a:pPr>
                      <a:r>
                        <a:rPr lang="en-US" sz="1400" dirty="0" err="1" smtClean="0"/>
                        <a:t>Spotfire</a:t>
                      </a:r>
                      <a:endParaRPr lang="en-US" sz="1400" dirty="0" smtClean="0"/>
                    </a:p>
                    <a:p>
                      <a:pPr marL="285750" indent="-285750" algn="l">
                        <a:lnSpc>
                          <a:spcPct val="90000"/>
                        </a:lnSpc>
                        <a:buFont typeface="Arial"/>
                        <a:buChar char="•"/>
                      </a:pPr>
                      <a:r>
                        <a:rPr lang="en-US" sz="1400" dirty="0" smtClean="0"/>
                        <a:t>SharePoint</a:t>
                      </a: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400" b="1" dirty="0" smtClean="0"/>
                        <a:t>Structured data</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b="0" dirty="0" smtClean="0"/>
                        <a:t>Accounts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b="0" dirty="0" smtClean="0"/>
                        <a:t>Transaction data</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dirty="0" smtClean="0"/>
                        <a:t>Plan and investment performance</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dirty="0" smtClean="0"/>
                        <a:t>Basic</a:t>
                      </a:r>
                      <a:r>
                        <a:rPr lang="en-US" sz="1400" baseline="0" dirty="0" smtClean="0"/>
                        <a:t> m</a:t>
                      </a:r>
                      <a:r>
                        <a:rPr lang="en-US" sz="1400" dirty="0" smtClean="0"/>
                        <a:t>acro-economic</a:t>
                      </a:r>
                      <a:r>
                        <a:rPr lang="en-US" sz="1400" baseline="0" dirty="0" smtClean="0"/>
                        <a:t> </a:t>
                      </a:r>
                      <a:r>
                        <a:rPr lang="en-US" sz="1400" dirty="0" smtClean="0"/>
                        <a:t>time-series</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sz="1400" b="1" dirty="0" smtClean="0"/>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400" b="1" dirty="0" smtClean="0"/>
                        <a:t>Unstructured data</a:t>
                      </a:r>
                      <a:endParaRPr lang="en-US" sz="1400" dirty="0" smtClean="0"/>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dirty="0" smtClean="0"/>
                        <a:t>Call log data (2M</a:t>
                      </a:r>
                      <a:r>
                        <a:rPr lang="en-US" sz="1400" baseline="0" dirty="0" smtClean="0"/>
                        <a:t> records)</a:t>
                      </a:r>
                      <a:endParaRPr lang="en-US" sz="1400" dirty="0" smtClean="0"/>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dirty="0" smtClean="0"/>
                        <a:t>Weblog</a:t>
                      </a:r>
                      <a:r>
                        <a:rPr lang="en-US" sz="1400" baseline="0" dirty="0" smtClean="0"/>
                        <a:t> and session data (1TB)</a:t>
                      </a:r>
                      <a:endParaRPr lang="en-US" sz="1600" dirty="0" smtClean="0"/>
                    </a:p>
                  </a:txBody>
                  <a:tcPr>
                    <a:solidFill>
                      <a:schemeClr val="bg1"/>
                    </a:solidFill>
                  </a:tcPr>
                </a:tc>
                <a:tc>
                  <a:txBody>
                    <a:bodyPr/>
                    <a:lstStyle/>
                    <a:p>
                      <a:pPr marL="285750" indent="-285750" algn="l">
                        <a:lnSpc>
                          <a:spcPct val="90000"/>
                        </a:lnSpc>
                        <a:buFont typeface="Arial"/>
                        <a:buChar char="•"/>
                      </a:pPr>
                      <a:r>
                        <a:rPr lang="en-US" sz="1600" dirty="0" smtClean="0"/>
                        <a:t>Decision trees</a:t>
                      </a:r>
                      <a:endParaRPr lang="en-US" sz="1600" baseline="0" dirty="0" smtClean="0"/>
                    </a:p>
                    <a:p>
                      <a:pPr marL="285750" indent="-285750" algn="l">
                        <a:lnSpc>
                          <a:spcPct val="90000"/>
                        </a:lnSpc>
                        <a:buFont typeface="Arial"/>
                        <a:buChar char="•"/>
                      </a:pPr>
                      <a:r>
                        <a:rPr lang="en-US" sz="1600" baseline="0" dirty="0" smtClean="0"/>
                        <a:t>SVM</a:t>
                      </a:r>
                    </a:p>
                    <a:p>
                      <a:pPr marL="285750" indent="-285750" algn="l">
                        <a:lnSpc>
                          <a:spcPct val="90000"/>
                        </a:lnSpc>
                        <a:buFont typeface="Arial"/>
                        <a:buChar char="•"/>
                      </a:pPr>
                      <a:r>
                        <a:rPr lang="en-US" sz="1600" baseline="0" dirty="0" smtClean="0"/>
                        <a:t>Stepwise regression</a:t>
                      </a:r>
                    </a:p>
                    <a:p>
                      <a:pPr marL="285750" indent="-285750" algn="l">
                        <a:lnSpc>
                          <a:spcPct val="90000"/>
                        </a:lnSpc>
                        <a:buFont typeface="Arial"/>
                        <a:buChar char="•"/>
                      </a:pPr>
                      <a:r>
                        <a:rPr lang="en-US" sz="1600" baseline="0" dirty="0" smtClean="0"/>
                        <a:t>VIF</a:t>
                      </a:r>
                    </a:p>
                    <a:p>
                      <a:pPr marL="285750" indent="-285750" algn="l">
                        <a:lnSpc>
                          <a:spcPct val="90000"/>
                        </a:lnSpc>
                        <a:buFont typeface="Arial"/>
                        <a:buChar char="•"/>
                      </a:pPr>
                      <a:r>
                        <a:rPr lang="en-US" sz="1600" baseline="0" dirty="0" smtClean="0"/>
                        <a:t>Logistic regression</a:t>
                      </a:r>
                    </a:p>
                    <a:p>
                      <a:pPr marL="285750" indent="-285750" algn="l">
                        <a:lnSpc>
                          <a:spcPct val="90000"/>
                        </a:lnSpc>
                        <a:buFont typeface="Arial"/>
                        <a:buChar char="•"/>
                      </a:pPr>
                      <a:r>
                        <a:rPr lang="en-US" sz="1600" baseline="0" dirty="0" smtClean="0"/>
                        <a:t>K-means clustering</a:t>
                      </a:r>
                    </a:p>
                    <a:p>
                      <a:pPr marL="285750" indent="-285750" algn="l">
                        <a:lnSpc>
                          <a:spcPct val="90000"/>
                        </a:lnSpc>
                        <a:buFont typeface="Arial"/>
                        <a:buChar char="•"/>
                      </a:pPr>
                      <a:r>
                        <a:rPr lang="en-US" sz="1600" baseline="0" dirty="0" smtClean="0"/>
                        <a:t>Cox proportional hazard model</a:t>
                      </a:r>
                    </a:p>
                    <a:p>
                      <a:pPr marL="285750" indent="-285750" algn="l">
                        <a:lnSpc>
                          <a:spcPct val="90000"/>
                        </a:lnSpc>
                        <a:buFont typeface="Arial"/>
                        <a:buChar char="•"/>
                      </a:pPr>
                      <a:r>
                        <a:rPr lang="en-US" sz="1600" dirty="0" smtClean="0"/>
                        <a:t>Clickstream</a:t>
                      </a:r>
                      <a:r>
                        <a:rPr lang="en-US" sz="1600" baseline="0" dirty="0" smtClean="0"/>
                        <a:t> analysis</a:t>
                      </a:r>
                      <a:endParaRPr lang="en-US" sz="1600" dirty="0" smtClean="0"/>
                    </a:p>
                  </a:txBody>
                  <a:tcPr>
                    <a:solidFill>
                      <a:schemeClr val="bg1"/>
                    </a:solidFill>
                  </a:tcPr>
                </a:tc>
              </a:tr>
            </a:tbl>
          </a:graphicData>
        </a:graphic>
      </p:graphicFrame>
    </p:spTree>
    <p:extLst>
      <p:ext uri="{BB962C8B-B14F-4D97-AF65-F5344CB8AC3E}">
        <p14:creationId xmlns:p14="http://schemas.microsoft.com/office/powerpoint/2010/main" val="1709026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17" y="126984"/>
            <a:ext cx="8606737" cy="460375"/>
          </a:xfrm>
        </p:spPr>
        <p:txBody>
          <a:bodyPr/>
          <a:lstStyle/>
          <a:p>
            <a:r>
              <a:rPr lang="en-US" sz="2200" dirty="0" smtClean="0"/>
              <a:t>Predict and explain participant </a:t>
            </a:r>
            <a:r>
              <a:rPr lang="en-US" sz="2200" smtClean="0"/>
              <a:t>churn behavior</a:t>
            </a:r>
            <a:endParaRPr lang="en-US" sz="2200" dirty="0"/>
          </a:p>
        </p:txBody>
      </p:sp>
      <p:sp>
        <p:nvSpPr>
          <p:cNvPr id="32" name="Rectangle 31"/>
          <p:cNvSpPr/>
          <p:nvPr/>
        </p:nvSpPr>
        <p:spPr>
          <a:xfrm>
            <a:off x="115445" y="530289"/>
            <a:ext cx="4387023" cy="1631216"/>
          </a:xfrm>
          <a:prstGeom prst="rect">
            <a:avLst/>
          </a:prstGeom>
        </p:spPr>
        <p:txBody>
          <a:bodyPr wrap="square">
            <a:spAutoFit/>
          </a:bodyPr>
          <a:lstStyle/>
          <a:p>
            <a:pPr marL="285750" indent="-285750">
              <a:buClr>
                <a:schemeClr val="tx2"/>
              </a:buClr>
              <a:buFont typeface="Arial"/>
              <a:buChar char="•"/>
            </a:pPr>
            <a:r>
              <a:rPr lang="en-US" sz="1400" dirty="0"/>
              <a:t>Derived definitions for </a:t>
            </a:r>
            <a:r>
              <a:rPr lang="en-US" sz="1400" b="1" dirty="0">
                <a:solidFill>
                  <a:srgbClr val="008881"/>
                </a:solidFill>
              </a:rPr>
              <a:t>different types of churn </a:t>
            </a:r>
            <a:r>
              <a:rPr lang="en-US" sz="1400" dirty="0"/>
              <a:t>(e.g., plan sponsor churn, internal vs. external churn, churn to competitors)</a:t>
            </a:r>
          </a:p>
          <a:p>
            <a:pPr>
              <a:buClr>
                <a:schemeClr val="tx2"/>
              </a:buClr>
            </a:pPr>
            <a:endParaRPr lang="en-US" sz="800" dirty="0" smtClean="0"/>
          </a:p>
          <a:p>
            <a:pPr marL="285750" indent="-285750">
              <a:buClr>
                <a:schemeClr val="tx2"/>
              </a:buClr>
              <a:buFont typeface="Arial"/>
              <a:buChar char="•"/>
            </a:pPr>
            <a:r>
              <a:rPr lang="en-US" sz="1400" dirty="0" smtClean="0"/>
              <a:t>Developed </a:t>
            </a:r>
            <a:r>
              <a:rPr lang="en-US" sz="1400" b="1" dirty="0" smtClean="0">
                <a:solidFill>
                  <a:schemeClr val="tx2"/>
                </a:solidFill>
              </a:rPr>
              <a:t>complex predictive and explanatory </a:t>
            </a:r>
            <a:r>
              <a:rPr lang="en-US" sz="1400" b="1" dirty="0">
                <a:solidFill>
                  <a:schemeClr val="tx2"/>
                </a:solidFill>
              </a:rPr>
              <a:t>models </a:t>
            </a:r>
            <a:r>
              <a:rPr lang="en-US" sz="1400" dirty="0"/>
              <a:t>to </a:t>
            </a:r>
            <a:r>
              <a:rPr lang="en-US" sz="1400" dirty="0" smtClean="0"/>
              <a:t>identify </a:t>
            </a:r>
            <a:r>
              <a:rPr lang="en-US" sz="1400" dirty="0"/>
              <a:t>predictive drivers that minimize churn of 401(k) </a:t>
            </a:r>
            <a:r>
              <a:rPr lang="en-US" sz="1400" dirty="0" smtClean="0"/>
              <a:t>participants</a:t>
            </a:r>
          </a:p>
          <a:p>
            <a:pPr marL="285750" indent="-285750">
              <a:buClr>
                <a:schemeClr val="tx2"/>
              </a:buClr>
              <a:buFont typeface="Arial"/>
              <a:buChar char="•"/>
            </a:pPr>
            <a:endParaRPr lang="en-US" sz="800" dirty="0" smtClean="0"/>
          </a:p>
        </p:txBody>
      </p:sp>
      <p:grpSp>
        <p:nvGrpSpPr>
          <p:cNvPr id="131" name="Group 130"/>
          <p:cNvGrpSpPr/>
          <p:nvPr/>
        </p:nvGrpSpPr>
        <p:grpSpPr>
          <a:xfrm>
            <a:off x="1208332" y="2508003"/>
            <a:ext cx="4391125" cy="1997471"/>
            <a:chOff x="2452469" y="1636658"/>
            <a:chExt cx="4391125" cy="1997471"/>
          </a:xfrm>
        </p:grpSpPr>
        <p:grpSp>
          <p:nvGrpSpPr>
            <p:cNvPr id="18" name="Group 17"/>
            <p:cNvGrpSpPr/>
            <p:nvPr/>
          </p:nvGrpSpPr>
          <p:grpSpPr>
            <a:xfrm>
              <a:off x="3652213" y="2228218"/>
              <a:ext cx="994141" cy="721706"/>
              <a:chOff x="1563154" y="2083957"/>
              <a:chExt cx="994141" cy="721706"/>
            </a:xfrm>
          </p:grpSpPr>
          <p:sp>
            <p:nvSpPr>
              <p:cNvPr id="7" name="Can 6"/>
              <p:cNvSpPr/>
              <p:nvPr/>
            </p:nvSpPr>
            <p:spPr>
              <a:xfrm>
                <a:off x="1563154" y="2311887"/>
                <a:ext cx="724324" cy="493776"/>
              </a:xfrm>
              <a:prstGeom prst="can">
                <a:avLst/>
              </a:prstGeom>
              <a:solidFill>
                <a:schemeClr val="accent4"/>
              </a:solidFill>
              <a:ln>
                <a:solidFill>
                  <a:schemeClr val="accent4">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smtClean="0"/>
                  <a:t>Population for analysis</a:t>
                </a:r>
                <a:endParaRPr lang="en-US" sz="800" b="1" dirty="0"/>
              </a:p>
            </p:txBody>
          </p:sp>
          <p:sp>
            <p:nvSpPr>
              <p:cNvPr id="11" name="TextBox 10"/>
              <p:cNvSpPr txBox="1"/>
              <p:nvPr/>
            </p:nvSpPr>
            <p:spPr>
              <a:xfrm>
                <a:off x="2083919" y="2083957"/>
                <a:ext cx="473376" cy="230832"/>
              </a:xfrm>
              <a:prstGeom prst="rect">
                <a:avLst/>
              </a:prstGeom>
              <a:noFill/>
            </p:spPr>
            <p:txBody>
              <a:bodyPr wrap="none" rtlCol="0">
                <a:spAutoFit/>
              </a:bodyPr>
              <a:lstStyle/>
              <a:p>
                <a:pPr algn="ctr"/>
                <a:r>
                  <a:rPr lang="en-US" sz="900" b="1" dirty="0" smtClean="0">
                    <a:solidFill>
                      <a:schemeClr val="bg1"/>
                    </a:solidFill>
                  </a:rPr>
                  <a:t>800M</a:t>
                </a:r>
              </a:p>
            </p:txBody>
          </p:sp>
        </p:grpSp>
        <p:sp>
          <p:nvSpPr>
            <p:cNvPr id="26" name="Can 25"/>
            <p:cNvSpPr/>
            <p:nvPr/>
          </p:nvSpPr>
          <p:spPr>
            <a:xfrm>
              <a:off x="4752323" y="2397955"/>
              <a:ext cx="686119" cy="583865"/>
            </a:xfrm>
            <a:prstGeom prst="can">
              <a:avLst/>
            </a:prstGeom>
            <a:solidFill>
              <a:schemeClr val="accent4"/>
            </a:solidFill>
            <a:ln>
              <a:solidFill>
                <a:schemeClr val="accent4">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smtClean="0"/>
                <a:t>Model feature table</a:t>
              </a:r>
              <a:endParaRPr lang="en-US" sz="800" b="1" dirty="0"/>
            </a:p>
          </p:txBody>
        </p:sp>
        <p:cxnSp>
          <p:nvCxnSpPr>
            <p:cNvPr id="29" name="Straight Arrow Connector 28"/>
            <p:cNvCxnSpPr>
              <a:stCxn id="7" idx="4"/>
              <a:endCxn id="26" idx="2"/>
            </p:cNvCxnSpPr>
            <p:nvPr/>
          </p:nvCxnSpPr>
          <p:spPr>
            <a:xfrm flipV="1">
              <a:off x="4376537" y="2689888"/>
              <a:ext cx="375786" cy="131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4" name="Hexagon 33"/>
            <p:cNvSpPr/>
            <p:nvPr/>
          </p:nvSpPr>
          <p:spPr>
            <a:xfrm>
              <a:off x="5782890" y="2052253"/>
              <a:ext cx="1060704" cy="310896"/>
            </a:xfrm>
            <a:prstGeom prst="hex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b="1" dirty="0" smtClean="0"/>
                <a:t>Clickstream analysis</a:t>
              </a:r>
              <a:endParaRPr lang="en-US" sz="800" b="1" dirty="0"/>
            </a:p>
          </p:txBody>
        </p:sp>
        <p:cxnSp>
          <p:nvCxnSpPr>
            <p:cNvPr id="38" name="Straight Arrow Connector 37"/>
            <p:cNvCxnSpPr>
              <a:stCxn id="26" idx="4"/>
              <a:endCxn id="34" idx="3"/>
            </p:cNvCxnSpPr>
            <p:nvPr/>
          </p:nvCxnSpPr>
          <p:spPr>
            <a:xfrm flipV="1">
              <a:off x="5438442" y="2207701"/>
              <a:ext cx="344448" cy="482187"/>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505563" y="1659748"/>
              <a:ext cx="1665622" cy="369332"/>
            </a:xfrm>
            <a:prstGeom prst="rect">
              <a:avLst/>
            </a:prstGeom>
            <a:noFill/>
          </p:spPr>
          <p:txBody>
            <a:bodyPr wrap="square" rtlCol="0">
              <a:spAutoFit/>
            </a:bodyPr>
            <a:lstStyle/>
            <a:p>
              <a:pPr marL="91440" indent="-91440">
                <a:buFont typeface="Arial"/>
                <a:buChar char="•"/>
              </a:pPr>
              <a:r>
                <a:rPr lang="en-US" sz="900" dirty="0" smtClean="0">
                  <a:solidFill>
                    <a:schemeClr val="bg2"/>
                  </a:solidFill>
                </a:rPr>
                <a:t>Missing value imputation</a:t>
              </a:r>
            </a:p>
            <a:p>
              <a:pPr marL="91440" indent="-91440">
                <a:buFont typeface="Arial"/>
                <a:buChar char="•"/>
              </a:pPr>
              <a:r>
                <a:rPr lang="en-US" sz="900" dirty="0" smtClean="0">
                  <a:solidFill>
                    <a:schemeClr val="bg2"/>
                  </a:solidFill>
                </a:rPr>
                <a:t>Derive dependent variable</a:t>
              </a:r>
            </a:p>
          </p:txBody>
        </p:sp>
        <p:sp>
          <p:nvSpPr>
            <p:cNvPr id="53" name="Can 52"/>
            <p:cNvSpPr/>
            <p:nvPr/>
          </p:nvSpPr>
          <p:spPr>
            <a:xfrm>
              <a:off x="2476883" y="1637522"/>
              <a:ext cx="682696" cy="498166"/>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700" b="1" dirty="0" smtClean="0"/>
                <a:t>Transaction data</a:t>
              </a:r>
              <a:endParaRPr lang="en-US" sz="700" b="1" dirty="0"/>
            </a:p>
          </p:txBody>
        </p:sp>
        <p:sp>
          <p:nvSpPr>
            <p:cNvPr id="54" name="Can 53"/>
            <p:cNvSpPr/>
            <p:nvPr/>
          </p:nvSpPr>
          <p:spPr>
            <a:xfrm>
              <a:off x="2457935" y="2260561"/>
              <a:ext cx="686119" cy="493776"/>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700" b="1" dirty="0" smtClean="0"/>
                <a:t>Plan and fund data</a:t>
              </a:r>
              <a:endParaRPr lang="en-US" sz="700" b="1" dirty="0"/>
            </a:p>
          </p:txBody>
        </p:sp>
        <p:sp>
          <p:nvSpPr>
            <p:cNvPr id="56" name="Can 55"/>
            <p:cNvSpPr/>
            <p:nvPr/>
          </p:nvSpPr>
          <p:spPr>
            <a:xfrm>
              <a:off x="2452469" y="2979402"/>
              <a:ext cx="686119" cy="493776"/>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smtClean="0"/>
                <a:t>Weblog data</a:t>
              </a:r>
              <a:endParaRPr lang="en-US" sz="800" b="1" dirty="0"/>
            </a:p>
          </p:txBody>
        </p:sp>
        <p:sp>
          <p:nvSpPr>
            <p:cNvPr id="17" name="TextBox 16"/>
            <p:cNvSpPr txBox="1"/>
            <p:nvPr/>
          </p:nvSpPr>
          <p:spPr>
            <a:xfrm>
              <a:off x="2602801" y="2624236"/>
              <a:ext cx="415498" cy="369332"/>
            </a:xfrm>
            <a:prstGeom prst="rect">
              <a:avLst/>
            </a:prstGeom>
            <a:noFill/>
          </p:spPr>
          <p:txBody>
            <a:bodyPr wrap="none" rtlCol="0">
              <a:spAutoFit/>
            </a:bodyPr>
            <a:lstStyle/>
            <a:p>
              <a:pPr algn="ctr"/>
              <a:r>
                <a:rPr lang="en-US" dirty="0" smtClean="0">
                  <a:solidFill>
                    <a:schemeClr val="bg2"/>
                  </a:solidFill>
                </a:rPr>
                <a:t>…</a:t>
              </a:r>
            </a:p>
          </p:txBody>
        </p:sp>
        <p:cxnSp>
          <p:nvCxnSpPr>
            <p:cNvPr id="58" name="Straight Arrow Connector 57"/>
            <p:cNvCxnSpPr>
              <a:stCxn id="53" idx="4"/>
            </p:cNvCxnSpPr>
            <p:nvPr/>
          </p:nvCxnSpPr>
          <p:spPr>
            <a:xfrm>
              <a:off x="3159579" y="1886605"/>
              <a:ext cx="524259" cy="643157"/>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6" idx="4"/>
            </p:cNvCxnSpPr>
            <p:nvPr/>
          </p:nvCxnSpPr>
          <p:spPr>
            <a:xfrm flipV="1">
              <a:off x="3138588" y="2886658"/>
              <a:ext cx="555745" cy="33963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4" idx="4"/>
              <a:endCxn id="7" idx="2"/>
            </p:cNvCxnSpPr>
            <p:nvPr/>
          </p:nvCxnSpPr>
          <p:spPr>
            <a:xfrm>
              <a:off x="3144054" y="2507449"/>
              <a:ext cx="508159" cy="195587"/>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79" name="Can 78"/>
            <p:cNvSpPr/>
            <p:nvPr/>
          </p:nvSpPr>
          <p:spPr>
            <a:xfrm>
              <a:off x="3627091" y="1636658"/>
              <a:ext cx="759930" cy="583865"/>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700" b="1" dirty="0" smtClean="0"/>
                <a:t>Yahoo Finance and Dept. of Labor</a:t>
              </a:r>
              <a:endParaRPr lang="en-US" sz="700" b="1" dirty="0"/>
            </a:p>
          </p:txBody>
        </p:sp>
        <p:cxnSp>
          <p:nvCxnSpPr>
            <p:cNvPr id="88" name="Straight Arrow Connector 87"/>
            <p:cNvCxnSpPr>
              <a:stCxn id="79" idx="3"/>
              <a:endCxn id="7" idx="1"/>
            </p:cNvCxnSpPr>
            <p:nvPr/>
          </p:nvCxnSpPr>
          <p:spPr>
            <a:xfrm>
              <a:off x="4007056" y="2220523"/>
              <a:ext cx="7319" cy="235625"/>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3283079" y="2987798"/>
              <a:ext cx="1964519" cy="646331"/>
            </a:xfrm>
            <a:prstGeom prst="rect">
              <a:avLst/>
            </a:prstGeom>
            <a:noFill/>
          </p:spPr>
          <p:txBody>
            <a:bodyPr wrap="square" rtlCol="0">
              <a:spAutoFit/>
            </a:bodyPr>
            <a:lstStyle/>
            <a:p>
              <a:pPr marL="91440" indent="-91440">
                <a:buFont typeface="Arial"/>
                <a:buChar char="•"/>
              </a:pPr>
              <a:r>
                <a:rPr lang="en-US" sz="900" dirty="0" smtClean="0">
                  <a:solidFill>
                    <a:schemeClr val="bg2"/>
                  </a:solidFill>
                </a:rPr>
                <a:t>Clean and filter data</a:t>
              </a:r>
            </a:p>
            <a:p>
              <a:pPr marL="91440" indent="-91440">
                <a:buFont typeface="Arial"/>
                <a:buChar char="•"/>
              </a:pPr>
              <a:r>
                <a:rPr lang="en-US" sz="900" dirty="0" smtClean="0">
                  <a:solidFill>
                    <a:schemeClr val="bg2"/>
                  </a:solidFill>
                </a:rPr>
                <a:t>Define population according to business needs</a:t>
              </a:r>
            </a:p>
            <a:p>
              <a:pPr marL="91440" indent="-91440">
                <a:buFont typeface="Arial"/>
                <a:buChar char="•"/>
              </a:pPr>
              <a:r>
                <a:rPr lang="en-US" sz="900" dirty="0" smtClean="0">
                  <a:solidFill>
                    <a:schemeClr val="bg2"/>
                  </a:solidFill>
                </a:rPr>
                <a:t>Convert data to time series</a:t>
              </a:r>
            </a:p>
          </p:txBody>
        </p:sp>
        <p:sp>
          <p:nvSpPr>
            <p:cNvPr id="118" name="Hexagon 117"/>
            <p:cNvSpPr/>
            <p:nvPr/>
          </p:nvSpPr>
          <p:spPr>
            <a:xfrm>
              <a:off x="5782890" y="2530057"/>
              <a:ext cx="1060704" cy="314613"/>
            </a:xfrm>
            <a:prstGeom prst="hex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b="1" dirty="0" smtClean="0"/>
                <a:t>Support Vector Machines</a:t>
              </a:r>
              <a:endParaRPr lang="en-US" sz="700" b="1" dirty="0"/>
            </a:p>
          </p:txBody>
        </p:sp>
        <p:sp>
          <p:nvSpPr>
            <p:cNvPr id="119" name="Hexagon 118"/>
            <p:cNvSpPr/>
            <p:nvPr/>
          </p:nvSpPr>
          <p:spPr>
            <a:xfrm>
              <a:off x="5782890" y="3023412"/>
              <a:ext cx="1060023" cy="310896"/>
            </a:xfrm>
            <a:prstGeom prst="hex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b="1" dirty="0" smtClean="0"/>
                <a:t>Cox prop. model</a:t>
              </a:r>
              <a:endParaRPr lang="en-US" sz="800" b="1" dirty="0"/>
            </a:p>
          </p:txBody>
        </p:sp>
        <p:cxnSp>
          <p:nvCxnSpPr>
            <p:cNvPr id="120" name="Straight Arrow Connector 119"/>
            <p:cNvCxnSpPr>
              <a:stCxn id="26" idx="4"/>
              <a:endCxn id="118" idx="3"/>
            </p:cNvCxnSpPr>
            <p:nvPr/>
          </p:nvCxnSpPr>
          <p:spPr>
            <a:xfrm flipV="1">
              <a:off x="5438442" y="2687364"/>
              <a:ext cx="344448" cy="252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26" idx="4"/>
              <a:endCxn id="119" idx="3"/>
            </p:cNvCxnSpPr>
            <p:nvPr/>
          </p:nvCxnSpPr>
          <p:spPr>
            <a:xfrm>
              <a:off x="5438442" y="2689888"/>
              <a:ext cx="344448" cy="48897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6007703" y="4027650"/>
            <a:ext cx="1347559" cy="638624"/>
            <a:chOff x="6883629" y="265706"/>
            <a:chExt cx="1385596" cy="981817"/>
          </a:xfrm>
        </p:grpSpPr>
        <p:grpSp>
          <p:nvGrpSpPr>
            <p:cNvPr id="178" name="Group 177"/>
            <p:cNvGrpSpPr/>
            <p:nvPr/>
          </p:nvGrpSpPr>
          <p:grpSpPr>
            <a:xfrm>
              <a:off x="6883629" y="470209"/>
              <a:ext cx="1351631" cy="777314"/>
              <a:chOff x="7250964" y="49666"/>
              <a:chExt cx="1351631" cy="777314"/>
            </a:xfrm>
          </p:grpSpPr>
          <p:grpSp>
            <p:nvGrpSpPr>
              <p:cNvPr id="52" name="Group 51"/>
              <p:cNvGrpSpPr/>
              <p:nvPr/>
            </p:nvGrpSpPr>
            <p:grpSpPr>
              <a:xfrm>
                <a:off x="7251231" y="49666"/>
                <a:ext cx="1351364" cy="462128"/>
                <a:chOff x="7190749" y="12775"/>
                <a:chExt cx="1657504" cy="717111"/>
              </a:xfrm>
            </p:grpSpPr>
            <p:sp>
              <p:nvSpPr>
                <p:cNvPr id="42" name="Can 41"/>
                <p:cNvSpPr/>
                <p:nvPr/>
              </p:nvSpPr>
              <p:spPr>
                <a:xfrm>
                  <a:off x="7190749" y="517048"/>
                  <a:ext cx="224310" cy="212838"/>
                </a:xfrm>
                <a:prstGeom prst="can">
                  <a:avLst/>
                </a:prstGeom>
                <a:solidFill>
                  <a:schemeClr val="accent4"/>
                </a:solidFill>
                <a:ln>
                  <a:solidFill>
                    <a:schemeClr val="accent4">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 b="1" dirty="0"/>
                </a:p>
              </p:txBody>
            </p:sp>
            <p:sp>
              <p:nvSpPr>
                <p:cNvPr id="8" name="TextBox 7"/>
                <p:cNvSpPr txBox="1"/>
                <p:nvPr/>
              </p:nvSpPr>
              <p:spPr>
                <a:xfrm>
                  <a:off x="7417638" y="12775"/>
                  <a:ext cx="1430615" cy="491327"/>
                </a:xfrm>
                <a:prstGeom prst="rect">
                  <a:avLst/>
                </a:prstGeom>
                <a:noFill/>
              </p:spPr>
              <p:txBody>
                <a:bodyPr wrap="none" rtlCol="0">
                  <a:spAutoFit/>
                </a:bodyPr>
                <a:lstStyle/>
                <a:p>
                  <a:pPr algn="ctr"/>
                  <a:r>
                    <a:rPr lang="en-US" sz="900" dirty="0" smtClean="0">
                      <a:solidFill>
                        <a:schemeClr val="bg2"/>
                      </a:solidFill>
                    </a:rPr>
                    <a:t>Internal </a:t>
                  </a:r>
                  <a:r>
                    <a:rPr lang="en-US" sz="900" dirty="0">
                      <a:solidFill>
                        <a:schemeClr val="bg2"/>
                      </a:solidFill>
                    </a:rPr>
                    <a:t>d</a:t>
                  </a:r>
                  <a:r>
                    <a:rPr lang="en-US" sz="900" dirty="0" smtClean="0">
                      <a:solidFill>
                        <a:schemeClr val="bg2"/>
                      </a:solidFill>
                    </a:rPr>
                    <a:t>ata tables</a:t>
                  </a:r>
                </a:p>
              </p:txBody>
            </p:sp>
          </p:grpSp>
          <p:grpSp>
            <p:nvGrpSpPr>
              <p:cNvPr id="51" name="Group 50"/>
              <p:cNvGrpSpPr/>
              <p:nvPr/>
            </p:nvGrpSpPr>
            <p:grpSpPr>
              <a:xfrm>
                <a:off x="7250964" y="161696"/>
                <a:ext cx="1179865" cy="407710"/>
                <a:chOff x="7190408" y="186621"/>
                <a:chExt cx="1447153" cy="632662"/>
              </a:xfrm>
            </p:grpSpPr>
            <p:sp>
              <p:nvSpPr>
                <p:cNvPr id="45" name="Can 44"/>
                <p:cNvSpPr/>
                <p:nvPr/>
              </p:nvSpPr>
              <p:spPr>
                <a:xfrm>
                  <a:off x="7190408" y="186621"/>
                  <a:ext cx="224310" cy="212838"/>
                </a:xfrm>
                <a:prstGeom prst="ca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400" b="1" dirty="0"/>
                </a:p>
              </p:txBody>
            </p:sp>
            <p:sp>
              <p:nvSpPr>
                <p:cNvPr id="47" name="TextBox 46"/>
                <p:cNvSpPr txBox="1"/>
                <p:nvPr/>
              </p:nvSpPr>
              <p:spPr>
                <a:xfrm>
                  <a:off x="7419498" y="327951"/>
                  <a:ext cx="1218063" cy="491332"/>
                </a:xfrm>
                <a:prstGeom prst="rect">
                  <a:avLst/>
                </a:prstGeom>
                <a:noFill/>
              </p:spPr>
              <p:txBody>
                <a:bodyPr wrap="none" rtlCol="0">
                  <a:spAutoFit/>
                </a:bodyPr>
                <a:lstStyle/>
                <a:p>
                  <a:pPr algn="ctr"/>
                  <a:r>
                    <a:rPr lang="en-US" sz="900" dirty="0" smtClean="0">
                      <a:solidFill>
                        <a:schemeClr val="bg2"/>
                      </a:solidFill>
                    </a:rPr>
                    <a:t>Modeling tables</a:t>
                  </a:r>
                </a:p>
              </p:txBody>
            </p:sp>
          </p:grpSp>
          <p:grpSp>
            <p:nvGrpSpPr>
              <p:cNvPr id="50" name="Group 49"/>
              <p:cNvGrpSpPr/>
              <p:nvPr/>
            </p:nvGrpSpPr>
            <p:grpSpPr>
              <a:xfrm>
                <a:off x="7250965" y="472100"/>
                <a:ext cx="748195" cy="354880"/>
                <a:chOff x="7190408" y="668287"/>
                <a:chExt cx="917692" cy="550686"/>
              </a:xfrm>
            </p:grpSpPr>
            <p:sp>
              <p:nvSpPr>
                <p:cNvPr id="48" name="Can 47"/>
                <p:cNvSpPr/>
                <p:nvPr/>
              </p:nvSpPr>
              <p:spPr>
                <a:xfrm>
                  <a:off x="7190408" y="838506"/>
                  <a:ext cx="224310" cy="212838"/>
                </a:xfrm>
                <a:prstGeom prst="can">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b="1" dirty="0">
                    <a:solidFill>
                      <a:schemeClr val="accent3"/>
                    </a:solidFill>
                  </a:endParaRPr>
                </a:p>
              </p:txBody>
            </p:sp>
            <p:sp>
              <p:nvSpPr>
                <p:cNvPr id="49" name="TextBox 48"/>
                <p:cNvSpPr txBox="1"/>
                <p:nvPr/>
              </p:nvSpPr>
              <p:spPr>
                <a:xfrm>
                  <a:off x="7405978" y="668287"/>
                  <a:ext cx="702122" cy="550686"/>
                </a:xfrm>
                <a:prstGeom prst="rect">
                  <a:avLst/>
                </a:prstGeom>
                <a:noFill/>
              </p:spPr>
              <p:txBody>
                <a:bodyPr wrap="none" rtlCol="0">
                  <a:spAutoFit/>
                </a:bodyPr>
                <a:lstStyle/>
                <a:p>
                  <a:pPr algn="ctr"/>
                  <a:r>
                    <a:rPr lang="en-US" sz="900" dirty="0" smtClean="0">
                      <a:solidFill>
                        <a:schemeClr val="bg2"/>
                      </a:solidFill>
                    </a:rPr>
                    <a:t>Models</a:t>
                  </a:r>
                </a:p>
              </p:txBody>
            </p:sp>
          </p:grpSp>
        </p:grpSp>
        <p:sp>
          <p:nvSpPr>
            <p:cNvPr id="128" name="Can 127"/>
            <p:cNvSpPr/>
            <p:nvPr/>
          </p:nvSpPr>
          <p:spPr>
            <a:xfrm>
              <a:off x="6889363" y="370246"/>
              <a:ext cx="182880" cy="13716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00" b="1" dirty="0"/>
            </a:p>
          </p:txBody>
        </p:sp>
        <p:sp>
          <p:nvSpPr>
            <p:cNvPr id="129" name="TextBox 128"/>
            <p:cNvSpPr txBox="1"/>
            <p:nvPr/>
          </p:nvSpPr>
          <p:spPr>
            <a:xfrm>
              <a:off x="7064411" y="265706"/>
              <a:ext cx="1204814" cy="316630"/>
            </a:xfrm>
            <a:prstGeom prst="rect">
              <a:avLst/>
            </a:prstGeom>
            <a:noFill/>
          </p:spPr>
          <p:txBody>
            <a:bodyPr wrap="none" rtlCol="0">
              <a:spAutoFit/>
            </a:bodyPr>
            <a:lstStyle/>
            <a:p>
              <a:pPr algn="ctr"/>
              <a:r>
                <a:rPr lang="en-US" sz="900" dirty="0" smtClean="0">
                  <a:solidFill>
                    <a:schemeClr val="bg2"/>
                  </a:solidFill>
                </a:rPr>
                <a:t>External data tables</a:t>
              </a:r>
            </a:p>
          </p:txBody>
        </p:sp>
      </p:grpSp>
      <p:sp>
        <p:nvSpPr>
          <p:cNvPr id="142" name="Rectangle 141"/>
          <p:cNvSpPr/>
          <p:nvPr/>
        </p:nvSpPr>
        <p:spPr>
          <a:xfrm>
            <a:off x="4510556" y="530289"/>
            <a:ext cx="4633444" cy="2062103"/>
          </a:xfrm>
          <a:prstGeom prst="rect">
            <a:avLst/>
          </a:prstGeom>
        </p:spPr>
        <p:txBody>
          <a:bodyPr wrap="square">
            <a:spAutoFit/>
          </a:bodyPr>
          <a:lstStyle/>
          <a:p>
            <a:pPr marL="285750" indent="-285750">
              <a:buClr>
                <a:schemeClr val="tx2"/>
              </a:buClr>
              <a:buFont typeface="Arial"/>
              <a:buChar char="•"/>
            </a:pPr>
            <a:r>
              <a:rPr lang="en-US" sz="1400" dirty="0"/>
              <a:t>U</a:t>
            </a:r>
            <a:r>
              <a:rPr lang="en-US" sz="1400" dirty="0" smtClean="0"/>
              <a:t>nprecedented</a:t>
            </a:r>
            <a:r>
              <a:rPr lang="en-US" sz="1400" dirty="0" smtClean="0">
                <a:solidFill>
                  <a:srgbClr val="008881"/>
                </a:solidFill>
              </a:rPr>
              <a:t> </a:t>
            </a:r>
            <a:r>
              <a:rPr lang="en-US" sz="1400" b="1" dirty="0" smtClean="0">
                <a:solidFill>
                  <a:srgbClr val="008881"/>
                </a:solidFill>
              </a:rPr>
              <a:t>integration of data </a:t>
            </a:r>
            <a:r>
              <a:rPr lang="en-US" sz="1400" dirty="0"/>
              <a:t>originating from multiple </a:t>
            </a:r>
            <a:r>
              <a:rPr lang="en-US" sz="1400" dirty="0" smtClean="0"/>
              <a:t>warehouses across business units and </a:t>
            </a:r>
            <a:r>
              <a:rPr lang="en-US" sz="1400" dirty="0"/>
              <a:t>external data providers. </a:t>
            </a:r>
            <a:endParaRPr lang="en-US" sz="1400" dirty="0" smtClean="0"/>
          </a:p>
          <a:p>
            <a:pPr marL="285750" indent="-285750">
              <a:buClr>
                <a:schemeClr val="tx2"/>
              </a:buClr>
              <a:buFont typeface="Arial"/>
              <a:buChar char="•"/>
            </a:pPr>
            <a:endParaRPr lang="en-US" sz="800" dirty="0" smtClean="0"/>
          </a:p>
          <a:p>
            <a:pPr marL="285750" indent="-285750">
              <a:buClr>
                <a:schemeClr val="tx2"/>
              </a:buClr>
              <a:buFont typeface="Arial"/>
              <a:buChar char="•"/>
            </a:pPr>
            <a:r>
              <a:rPr lang="en-US" sz="1400" dirty="0" smtClean="0"/>
              <a:t>Integrated </a:t>
            </a:r>
            <a:r>
              <a:rPr lang="en-US" sz="1400" b="1" dirty="0" smtClean="0">
                <a:solidFill>
                  <a:schemeClr val="tx2"/>
                </a:solidFill>
              </a:rPr>
              <a:t>structured and unstructured data</a:t>
            </a:r>
            <a:r>
              <a:rPr lang="en-US" sz="1400" dirty="0" smtClean="0"/>
              <a:t> (e.g., mapping weblogs to transactions)</a:t>
            </a:r>
          </a:p>
          <a:p>
            <a:pPr marL="285750" indent="-285750">
              <a:buClr>
                <a:schemeClr val="tx2"/>
              </a:buClr>
              <a:buFont typeface="Arial"/>
              <a:buChar char="•"/>
            </a:pPr>
            <a:endParaRPr lang="en-US" sz="800" dirty="0" smtClean="0"/>
          </a:p>
          <a:p>
            <a:pPr marL="285750" indent="-285750">
              <a:buClr>
                <a:schemeClr val="tx2"/>
              </a:buClr>
              <a:buFont typeface="Arial"/>
              <a:buChar char="•"/>
            </a:pPr>
            <a:r>
              <a:rPr lang="en-US" sz="1400" dirty="0" smtClean="0"/>
              <a:t>Model</a:t>
            </a:r>
            <a:r>
              <a:rPr lang="en-US" sz="1400" dirty="0"/>
              <a:t>-based </a:t>
            </a:r>
            <a:r>
              <a:rPr lang="en-US" sz="1400" b="1" dirty="0">
                <a:solidFill>
                  <a:srgbClr val="008881"/>
                </a:solidFill>
              </a:rPr>
              <a:t>ranking of participants on potential assets lost</a:t>
            </a:r>
            <a:r>
              <a:rPr lang="en-US" sz="1400" dirty="0"/>
              <a:t> and probability of churn.</a:t>
            </a:r>
          </a:p>
          <a:p>
            <a:pPr marL="285750" indent="-285750">
              <a:buFont typeface="Arial"/>
              <a:buChar char="•"/>
            </a:pPr>
            <a:endParaRPr lang="en-US" sz="1400" b="1" dirty="0" smtClean="0">
              <a:solidFill>
                <a:srgbClr val="008881"/>
              </a:solidFill>
            </a:endParaRPr>
          </a:p>
        </p:txBody>
      </p:sp>
      <p:sp>
        <p:nvSpPr>
          <p:cNvPr id="46" name="Can 45"/>
          <p:cNvSpPr/>
          <p:nvPr/>
        </p:nvSpPr>
        <p:spPr>
          <a:xfrm>
            <a:off x="6094314" y="3047170"/>
            <a:ext cx="686119" cy="583865"/>
          </a:xfrm>
          <a:prstGeom prst="can">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Ensemble</a:t>
            </a:r>
          </a:p>
          <a:p>
            <a:pPr algn="ctr"/>
            <a:r>
              <a:rPr lang="en-US" sz="800" b="1" dirty="0" smtClean="0"/>
              <a:t>Model</a:t>
            </a:r>
            <a:endParaRPr lang="en-US" sz="800" b="1" dirty="0"/>
          </a:p>
        </p:txBody>
      </p:sp>
      <p:sp>
        <p:nvSpPr>
          <p:cNvPr id="9" name="Right Brace 8"/>
          <p:cNvSpPr/>
          <p:nvPr/>
        </p:nvSpPr>
        <p:spPr>
          <a:xfrm>
            <a:off x="5698906" y="2970634"/>
            <a:ext cx="251886" cy="650810"/>
          </a:xfrm>
          <a:prstGeom prst="rightBrace">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90921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17" y="126984"/>
            <a:ext cx="8606737" cy="460375"/>
          </a:xfrm>
        </p:spPr>
        <p:txBody>
          <a:bodyPr/>
          <a:lstStyle/>
          <a:p>
            <a:r>
              <a:rPr lang="en-US" sz="2200" dirty="0" smtClean="0"/>
              <a:t>Clickstream analysis for website churn behavior</a:t>
            </a:r>
            <a:endParaRPr lang="en-US" sz="2200" dirty="0"/>
          </a:p>
        </p:txBody>
      </p:sp>
      <p:sp>
        <p:nvSpPr>
          <p:cNvPr id="32" name="Rectangle 31"/>
          <p:cNvSpPr/>
          <p:nvPr/>
        </p:nvSpPr>
        <p:spPr>
          <a:xfrm>
            <a:off x="451294" y="624761"/>
            <a:ext cx="4387023" cy="2308324"/>
          </a:xfrm>
          <a:prstGeom prst="rect">
            <a:avLst/>
          </a:prstGeom>
        </p:spPr>
        <p:txBody>
          <a:bodyPr wrap="square">
            <a:spAutoFit/>
          </a:bodyPr>
          <a:lstStyle/>
          <a:p>
            <a:pPr>
              <a:buClr>
                <a:schemeClr val="tx2"/>
              </a:buClr>
            </a:pPr>
            <a:r>
              <a:rPr lang="en-US" sz="1400" b="1" dirty="0" smtClean="0"/>
              <a:t>Clickstream analysis</a:t>
            </a:r>
          </a:p>
          <a:p>
            <a:pPr marL="285750" indent="-285750">
              <a:spcBef>
                <a:spcPts val="300"/>
              </a:spcBef>
              <a:buClr>
                <a:schemeClr val="tx2"/>
              </a:buClr>
              <a:buFont typeface="Arial"/>
              <a:buChar char="•"/>
            </a:pPr>
            <a:r>
              <a:rPr lang="en-US" sz="1400" dirty="0" smtClean="0"/>
              <a:t>Identified common click paths used by churning users (e.g., research on obtaining account closing documents, searches for rollovers)</a:t>
            </a:r>
          </a:p>
          <a:p>
            <a:pPr marL="285750" indent="-285750">
              <a:spcBef>
                <a:spcPts val="300"/>
              </a:spcBef>
              <a:buClr>
                <a:schemeClr val="tx2"/>
              </a:buClr>
              <a:buFont typeface="Arial"/>
              <a:buChar char="•"/>
            </a:pPr>
            <a:r>
              <a:rPr lang="en-US" sz="1400" dirty="0" smtClean="0"/>
              <a:t>Identified frequently requested resources</a:t>
            </a:r>
          </a:p>
          <a:p>
            <a:pPr>
              <a:buClr>
                <a:schemeClr val="tx2"/>
              </a:buClr>
            </a:pPr>
            <a:endParaRPr lang="en-US" sz="800" b="1" dirty="0" smtClean="0"/>
          </a:p>
          <a:p>
            <a:pPr>
              <a:buClr>
                <a:schemeClr val="tx2"/>
              </a:buClr>
            </a:pPr>
            <a:r>
              <a:rPr lang="en-US" sz="1400" b="1" dirty="0" smtClean="0"/>
              <a:t>User session analysis</a:t>
            </a:r>
          </a:p>
          <a:p>
            <a:pPr marL="285750" indent="-285750">
              <a:spcBef>
                <a:spcPts val="300"/>
              </a:spcBef>
              <a:buClr>
                <a:schemeClr val="tx2"/>
              </a:buClr>
              <a:buFont typeface="Arial"/>
              <a:buChar char="•"/>
            </a:pPr>
            <a:r>
              <a:rPr lang="en-US" sz="1400" dirty="0" smtClean="0"/>
              <a:t>Clustered </a:t>
            </a:r>
            <a:r>
              <a:rPr lang="en-US" sz="1400" dirty="0"/>
              <a:t>user </a:t>
            </a:r>
            <a:r>
              <a:rPr lang="en-US" sz="1400" dirty="0" smtClean="0"/>
              <a:t>sessions </a:t>
            </a:r>
            <a:r>
              <a:rPr lang="en-US" sz="1400" dirty="0" smtClean="0">
                <a:sym typeface="Wingdings"/>
              </a:rPr>
              <a:t> c</a:t>
            </a:r>
            <a:r>
              <a:rPr lang="en-US" sz="1400" dirty="0" smtClean="0"/>
              <a:t>ompared </a:t>
            </a:r>
            <a:r>
              <a:rPr lang="en-US" sz="1400" dirty="0"/>
              <a:t>clusters to known aggregator services</a:t>
            </a:r>
          </a:p>
          <a:p>
            <a:pPr marL="285750" indent="-285750">
              <a:spcBef>
                <a:spcPts val="300"/>
              </a:spcBef>
              <a:buClr>
                <a:schemeClr val="tx2"/>
              </a:buClr>
              <a:buFont typeface="Arial"/>
              <a:buChar char="•"/>
            </a:pPr>
            <a:r>
              <a:rPr lang="en-US" sz="1400" dirty="0" smtClean="0"/>
              <a:t>Identified previously unknown aggregators</a:t>
            </a:r>
          </a:p>
        </p:txBody>
      </p:sp>
      <p:grpSp>
        <p:nvGrpSpPr>
          <p:cNvPr id="14" name="Group 13"/>
          <p:cNvGrpSpPr/>
          <p:nvPr/>
        </p:nvGrpSpPr>
        <p:grpSpPr>
          <a:xfrm>
            <a:off x="141214" y="3278011"/>
            <a:ext cx="3889460" cy="868379"/>
            <a:chOff x="2786021" y="3099563"/>
            <a:chExt cx="3889460" cy="868379"/>
          </a:xfrm>
        </p:grpSpPr>
        <p:grpSp>
          <p:nvGrpSpPr>
            <p:cNvPr id="131" name="Group 130"/>
            <p:cNvGrpSpPr/>
            <p:nvPr/>
          </p:nvGrpSpPr>
          <p:grpSpPr>
            <a:xfrm>
              <a:off x="2786021" y="3099563"/>
              <a:ext cx="2771455" cy="868379"/>
              <a:chOff x="4030158" y="2228218"/>
              <a:chExt cx="2771455" cy="868379"/>
            </a:xfrm>
          </p:grpSpPr>
          <p:sp>
            <p:nvSpPr>
              <p:cNvPr id="11" name="TextBox 10"/>
              <p:cNvSpPr txBox="1"/>
              <p:nvPr/>
            </p:nvSpPr>
            <p:spPr>
              <a:xfrm>
                <a:off x="4172978" y="2228218"/>
                <a:ext cx="473376" cy="230832"/>
              </a:xfrm>
              <a:prstGeom prst="rect">
                <a:avLst/>
              </a:prstGeom>
              <a:noFill/>
            </p:spPr>
            <p:txBody>
              <a:bodyPr wrap="none" rtlCol="0">
                <a:spAutoFit/>
              </a:bodyPr>
              <a:lstStyle/>
              <a:p>
                <a:pPr algn="ctr"/>
                <a:r>
                  <a:rPr lang="en-US" sz="900" b="1" dirty="0" smtClean="0">
                    <a:solidFill>
                      <a:schemeClr val="bg1"/>
                    </a:solidFill>
                  </a:rPr>
                  <a:t>800M</a:t>
                </a:r>
              </a:p>
            </p:txBody>
          </p:sp>
          <p:sp>
            <p:nvSpPr>
              <p:cNvPr id="26" name="Can 25"/>
              <p:cNvSpPr/>
              <p:nvPr/>
            </p:nvSpPr>
            <p:spPr>
              <a:xfrm>
                <a:off x="4752323" y="2397955"/>
                <a:ext cx="686119" cy="583865"/>
              </a:xfrm>
              <a:prstGeom prst="can">
                <a:avLst/>
              </a:prstGeom>
              <a:solidFill>
                <a:schemeClr val="accent4"/>
              </a:solidFill>
              <a:ln>
                <a:solidFill>
                  <a:schemeClr val="accent4">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smtClean="0"/>
                  <a:t>Model feature table</a:t>
                </a:r>
                <a:endParaRPr lang="en-US" sz="800" b="1" dirty="0"/>
              </a:p>
            </p:txBody>
          </p:sp>
          <p:sp>
            <p:nvSpPr>
              <p:cNvPr id="34" name="Hexagon 33"/>
              <p:cNvSpPr/>
              <p:nvPr/>
            </p:nvSpPr>
            <p:spPr>
              <a:xfrm>
                <a:off x="5740909" y="2283186"/>
                <a:ext cx="1060704" cy="310896"/>
              </a:xfrm>
              <a:prstGeom prst="hex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b="1" dirty="0" smtClean="0"/>
                  <a:t>Clickstream analysis</a:t>
                </a:r>
                <a:endParaRPr lang="en-US" sz="800" b="1" dirty="0"/>
              </a:p>
            </p:txBody>
          </p:sp>
          <p:cxnSp>
            <p:nvCxnSpPr>
              <p:cNvPr id="38" name="Straight Arrow Connector 37"/>
              <p:cNvCxnSpPr>
                <a:stCxn id="26" idx="4"/>
                <a:endCxn id="34" idx="3"/>
              </p:cNvCxnSpPr>
              <p:nvPr/>
            </p:nvCxnSpPr>
            <p:spPr>
              <a:xfrm flipV="1">
                <a:off x="5438442" y="2438634"/>
                <a:ext cx="302467" cy="25125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0158" y="2519266"/>
                <a:ext cx="415498" cy="369332"/>
              </a:xfrm>
              <a:prstGeom prst="rect">
                <a:avLst/>
              </a:prstGeom>
              <a:noFill/>
            </p:spPr>
            <p:txBody>
              <a:bodyPr wrap="none" rtlCol="0">
                <a:spAutoFit/>
              </a:bodyPr>
              <a:lstStyle/>
              <a:p>
                <a:pPr algn="ctr"/>
                <a:r>
                  <a:rPr lang="en-US" dirty="0" smtClean="0">
                    <a:solidFill>
                      <a:schemeClr val="bg2"/>
                    </a:solidFill>
                  </a:rPr>
                  <a:t>…</a:t>
                </a:r>
              </a:p>
            </p:txBody>
          </p:sp>
          <p:cxnSp>
            <p:nvCxnSpPr>
              <p:cNvPr id="66" name="Straight Arrow Connector 65"/>
              <p:cNvCxnSpPr>
                <a:endCxn id="26" idx="2"/>
              </p:cNvCxnSpPr>
              <p:nvPr/>
            </p:nvCxnSpPr>
            <p:spPr>
              <a:xfrm>
                <a:off x="4392717" y="2687117"/>
                <a:ext cx="359606" cy="2771"/>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18" name="Hexagon 117"/>
              <p:cNvSpPr/>
              <p:nvPr/>
            </p:nvSpPr>
            <p:spPr>
              <a:xfrm>
                <a:off x="5740909" y="2781984"/>
                <a:ext cx="1060704" cy="314613"/>
              </a:xfrm>
              <a:prstGeom prst="hex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700" b="1" dirty="0" smtClean="0"/>
                  <a:t>Support Vector Machines</a:t>
                </a:r>
                <a:endParaRPr lang="en-US" sz="700" b="1" dirty="0"/>
              </a:p>
            </p:txBody>
          </p:sp>
          <p:cxnSp>
            <p:nvCxnSpPr>
              <p:cNvPr id="120" name="Straight Arrow Connector 119"/>
              <p:cNvCxnSpPr>
                <a:stCxn id="26" idx="4"/>
                <a:endCxn id="118" idx="3"/>
              </p:cNvCxnSpPr>
              <p:nvPr/>
            </p:nvCxnSpPr>
            <p:spPr>
              <a:xfrm>
                <a:off x="5438442" y="2689888"/>
                <a:ext cx="302467" cy="249403"/>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grpSp>
        <p:sp>
          <p:nvSpPr>
            <p:cNvPr id="46" name="Can 45"/>
            <p:cNvSpPr/>
            <p:nvPr/>
          </p:nvSpPr>
          <p:spPr>
            <a:xfrm>
              <a:off x="5989362" y="3278103"/>
              <a:ext cx="686119" cy="583865"/>
            </a:xfrm>
            <a:prstGeom prst="can">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Ensemble</a:t>
              </a:r>
            </a:p>
            <a:p>
              <a:pPr algn="ctr"/>
              <a:r>
                <a:rPr lang="en-US" sz="800" b="1" dirty="0" smtClean="0"/>
                <a:t>Model</a:t>
              </a:r>
              <a:endParaRPr lang="en-US" sz="800" b="1" dirty="0"/>
            </a:p>
          </p:txBody>
        </p:sp>
        <p:sp>
          <p:nvSpPr>
            <p:cNvPr id="9" name="Right Brace 8"/>
            <p:cNvSpPr/>
            <p:nvPr/>
          </p:nvSpPr>
          <p:spPr>
            <a:xfrm>
              <a:off x="5646430" y="3222560"/>
              <a:ext cx="251886" cy="650810"/>
            </a:xfrm>
            <a:prstGeom prst="rightBrace">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5" name="Group 54"/>
          <p:cNvGrpSpPr/>
          <p:nvPr/>
        </p:nvGrpSpPr>
        <p:grpSpPr>
          <a:xfrm>
            <a:off x="5713507" y="938786"/>
            <a:ext cx="2819151" cy="1653957"/>
            <a:chOff x="938152" y="1316677"/>
            <a:chExt cx="7728857" cy="2529444"/>
          </a:xfrm>
        </p:grpSpPr>
        <p:sp>
          <p:nvSpPr>
            <p:cNvPr id="57" name="Rounded Rectangle 56"/>
            <p:cNvSpPr/>
            <p:nvPr/>
          </p:nvSpPr>
          <p:spPr>
            <a:xfrm>
              <a:off x="938152" y="1353787"/>
              <a:ext cx="1626919"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Login</a:t>
              </a:r>
              <a:endParaRPr lang="en-US" sz="900" dirty="0"/>
            </a:p>
          </p:txBody>
        </p:sp>
        <p:sp>
          <p:nvSpPr>
            <p:cNvPr id="59" name="Rounded Rectangle 58"/>
            <p:cNvSpPr/>
            <p:nvPr/>
          </p:nvSpPr>
          <p:spPr>
            <a:xfrm>
              <a:off x="3845627" y="2225139"/>
              <a:ext cx="1626919"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Home Screen</a:t>
              </a:r>
              <a:endParaRPr lang="en-US" sz="900" dirty="0"/>
            </a:p>
          </p:txBody>
        </p:sp>
        <p:sp>
          <p:nvSpPr>
            <p:cNvPr id="61" name="Rounded Rectangle 60"/>
            <p:cNvSpPr/>
            <p:nvPr/>
          </p:nvSpPr>
          <p:spPr>
            <a:xfrm>
              <a:off x="7040090" y="1316677"/>
              <a:ext cx="1626919"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Logout</a:t>
              </a:r>
              <a:endParaRPr lang="en-US" sz="900" dirty="0"/>
            </a:p>
          </p:txBody>
        </p:sp>
        <p:sp>
          <p:nvSpPr>
            <p:cNvPr id="62" name="Rounded Rectangle 61"/>
            <p:cNvSpPr/>
            <p:nvPr/>
          </p:nvSpPr>
          <p:spPr>
            <a:xfrm>
              <a:off x="985052" y="3160321"/>
              <a:ext cx="2088683"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Research</a:t>
              </a:r>
              <a:endParaRPr lang="en-US" sz="900" dirty="0"/>
            </a:p>
          </p:txBody>
        </p:sp>
        <p:sp>
          <p:nvSpPr>
            <p:cNvPr id="63" name="Rounded Rectangle 62"/>
            <p:cNvSpPr/>
            <p:nvPr/>
          </p:nvSpPr>
          <p:spPr>
            <a:xfrm>
              <a:off x="6196941" y="3151414"/>
              <a:ext cx="2411870" cy="678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Distribution</a:t>
              </a:r>
              <a:endParaRPr lang="en-US" sz="900" dirty="0"/>
            </a:p>
          </p:txBody>
        </p:sp>
        <p:cxnSp>
          <p:nvCxnSpPr>
            <p:cNvPr id="64" name="Elbow Connector 63"/>
            <p:cNvCxnSpPr>
              <a:stCxn id="57" idx="2"/>
              <a:endCxn id="59" idx="1"/>
            </p:cNvCxnSpPr>
            <p:nvPr/>
          </p:nvCxnSpPr>
          <p:spPr>
            <a:xfrm rot="16200000" flipH="1">
              <a:off x="2534393" y="1256805"/>
              <a:ext cx="528452" cy="2094015"/>
            </a:xfrm>
            <a:prstGeom prst="bentConnector2">
              <a:avLst/>
            </a:prstGeom>
            <a:ln w="31750">
              <a:round/>
              <a:tailEnd type="stealth" w="lg" len="lg"/>
            </a:ln>
          </p:spPr>
          <p:style>
            <a:lnRef idx="1">
              <a:schemeClr val="accent1"/>
            </a:lnRef>
            <a:fillRef idx="0">
              <a:schemeClr val="accent1"/>
            </a:fillRef>
            <a:effectRef idx="0">
              <a:schemeClr val="accent1"/>
            </a:effectRef>
            <a:fontRef idx="minor">
              <a:schemeClr val="tx1"/>
            </a:fontRef>
          </p:style>
        </p:cxnSp>
        <p:cxnSp>
          <p:nvCxnSpPr>
            <p:cNvPr id="65" name="Elbow Connector 53"/>
            <p:cNvCxnSpPr>
              <a:endCxn id="62" idx="0"/>
            </p:cNvCxnSpPr>
            <p:nvPr/>
          </p:nvCxnSpPr>
          <p:spPr>
            <a:xfrm rot="10800000" flipV="1">
              <a:off x="2029393" y="2903515"/>
              <a:ext cx="1877600" cy="256806"/>
            </a:xfrm>
            <a:prstGeom prst="bentConnector2">
              <a:avLst/>
            </a:prstGeom>
            <a:ln w="31750">
              <a:round/>
              <a:tailEnd type="stealth" w="lg" len="lg"/>
            </a:ln>
          </p:spPr>
          <p:style>
            <a:lnRef idx="1">
              <a:schemeClr val="accent1"/>
            </a:lnRef>
            <a:fillRef idx="0">
              <a:schemeClr val="accent1"/>
            </a:fillRef>
            <a:effectRef idx="0">
              <a:schemeClr val="accent1"/>
            </a:effectRef>
            <a:fontRef idx="minor">
              <a:schemeClr val="tx1"/>
            </a:fontRef>
          </p:style>
        </p:cxnSp>
        <p:cxnSp>
          <p:nvCxnSpPr>
            <p:cNvPr id="67" name="Elbow Connector 53"/>
            <p:cNvCxnSpPr>
              <a:stCxn id="62" idx="3"/>
            </p:cNvCxnSpPr>
            <p:nvPr/>
          </p:nvCxnSpPr>
          <p:spPr>
            <a:xfrm flipV="1">
              <a:off x="3073735" y="2930237"/>
              <a:ext cx="1213257" cy="572984"/>
            </a:xfrm>
            <a:prstGeom prst="bentConnector3">
              <a:avLst>
                <a:gd name="adj1" fmla="val 50000"/>
              </a:avLst>
            </a:prstGeom>
            <a:ln w="31750">
              <a:round/>
              <a:tailEnd type="stealth" w="lg" len="lg"/>
            </a:ln>
          </p:spPr>
          <p:style>
            <a:lnRef idx="1">
              <a:schemeClr val="accent1"/>
            </a:lnRef>
            <a:fillRef idx="0">
              <a:schemeClr val="accent1"/>
            </a:fillRef>
            <a:effectRef idx="0">
              <a:schemeClr val="accent1"/>
            </a:effectRef>
            <a:fontRef idx="minor">
              <a:schemeClr val="tx1"/>
            </a:fontRef>
          </p:style>
        </p:cxnSp>
        <p:cxnSp>
          <p:nvCxnSpPr>
            <p:cNvPr id="68" name="Elbow Connector 53"/>
            <p:cNvCxnSpPr>
              <a:endCxn id="63" idx="0"/>
            </p:cNvCxnSpPr>
            <p:nvPr/>
          </p:nvCxnSpPr>
          <p:spPr>
            <a:xfrm>
              <a:off x="5284519" y="2894610"/>
              <a:ext cx="2118357" cy="256804"/>
            </a:xfrm>
            <a:prstGeom prst="bentConnector2">
              <a:avLst/>
            </a:prstGeom>
            <a:ln w="31750">
              <a:round/>
              <a:tailEnd type="stealth" w="lg" len="lg"/>
            </a:ln>
          </p:spPr>
          <p:style>
            <a:lnRef idx="1">
              <a:schemeClr val="accent1"/>
            </a:lnRef>
            <a:fillRef idx="0">
              <a:schemeClr val="accent1"/>
            </a:fillRef>
            <a:effectRef idx="0">
              <a:schemeClr val="accent1"/>
            </a:effectRef>
            <a:fontRef idx="minor">
              <a:schemeClr val="tx1"/>
            </a:fontRef>
          </p:style>
        </p:cxnSp>
        <p:cxnSp>
          <p:nvCxnSpPr>
            <p:cNvPr id="69" name="Elbow Connector 53"/>
            <p:cNvCxnSpPr>
              <a:stCxn id="63" idx="1"/>
            </p:cNvCxnSpPr>
            <p:nvPr/>
          </p:nvCxnSpPr>
          <p:spPr>
            <a:xfrm rot="10800000">
              <a:off x="4987663" y="2930254"/>
              <a:ext cx="1209281" cy="560350"/>
            </a:xfrm>
            <a:prstGeom prst="bentConnector3">
              <a:avLst>
                <a:gd name="adj1" fmla="val 50000"/>
              </a:avLst>
            </a:prstGeom>
            <a:ln w="31750">
              <a:round/>
              <a:tailEnd type="stealth" w="lg" len="lg"/>
            </a:ln>
          </p:spPr>
          <p:style>
            <a:lnRef idx="1">
              <a:schemeClr val="accent1"/>
            </a:lnRef>
            <a:fillRef idx="0">
              <a:schemeClr val="accent1"/>
            </a:fillRef>
            <a:effectRef idx="0">
              <a:schemeClr val="accent1"/>
            </a:effectRef>
            <a:fontRef idx="minor">
              <a:schemeClr val="tx1"/>
            </a:fontRef>
          </p:style>
        </p:cxnSp>
        <p:cxnSp>
          <p:nvCxnSpPr>
            <p:cNvPr id="70" name="Elbow Connector 53"/>
            <p:cNvCxnSpPr>
              <a:stCxn id="59" idx="3"/>
              <a:endCxn id="61" idx="2"/>
            </p:cNvCxnSpPr>
            <p:nvPr/>
          </p:nvCxnSpPr>
          <p:spPr>
            <a:xfrm flipV="1">
              <a:off x="5472545" y="2002477"/>
              <a:ext cx="2381004" cy="565562"/>
            </a:xfrm>
            <a:prstGeom prst="bentConnector2">
              <a:avLst/>
            </a:prstGeom>
            <a:ln w="31750">
              <a:round/>
              <a:tailEnd type="stealth"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398815" y="2297874"/>
              <a:ext cx="670182" cy="397620"/>
            </a:xfrm>
            <a:prstGeom prst="rect">
              <a:avLst/>
            </a:prstGeom>
            <a:noFill/>
          </p:spPr>
          <p:txBody>
            <a:bodyPr wrap="none" rtlCol="0">
              <a:spAutoFit/>
            </a:bodyPr>
            <a:lstStyle/>
            <a:p>
              <a:r>
                <a:rPr lang="en-US" sz="800" b="1" dirty="0" smtClean="0">
                  <a:solidFill>
                    <a:schemeClr val="bg2"/>
                  </a:solidFill>
                </a:rPr>
                <a:t>1</a:t>
              </a:r>
              <a:endParaRPr lang="en-US" sz="800" b="1" dirty="0">
                <a:solidFill>
                  <a:schemeClr val="bg2"/>
                </a:solidFill>
              </a:endParaRPr>
            </a:p>
          </p:txBody>
        </p:sp>
        <p:sp>
          <p:nvSpPr>
            <p:cNvPr id="72" name="TextBox 71"/>
            <p:cNvSpPr txBox="1"/>
            <p:nvPr/>
          </p:nvSpPr>
          <p:spPr>
            <a:xfrm>
              <a:off x="2895600" y="2723901"/>
              <a:ext cx="670182" cy="397620"/>
            </a:xfrm>
            <a:prstGeom prst="rect">
              <a:avLst/>
            </a:prstGeom>
            <a:noFill/>
          </p:spPr>
          <p:txBody>
            <a:bodyPr wrap="none" rtlCol="0">
              <a:spAutoFit/>
            </a:bodyPr>
            <a:lstStyle/>
            <a:p>
              <a:r>
                <a:rPr lang="en-US" sz="800" b="1" dirty="0" smtClean="0">
                  <a:solidFill>
                    <a:schemeClr val="bg2"/>
                  </a:solidFill>
                </a:rPr>
                <a:t>2</a:t>
              </a:r>
              <a:endParaRPr lang="en-US" sz="800" b="1" dirty="0">
                <a:solidFill>
                  <a:schemeClr val="bg2"/>
                </a:solidFill>
              </a:endParaRPr>
            </a:p>
          </p:txBody>
        </p:sp>
        <p:sp>
          <p:nvSpPr>
            <p:cNvPr id="73" name="TextBox 72"/>
            <p:cNvSpPr txBox="1"/>
            <p:nvPr/>
          </p:nvSpPr>
          <p:spPr>
            <a:xfrm>
              <a:off x="3584369" y="3258292"/>
              <a:ext cx="670182" cy="397620"/>
            </a:xfrm>
            <a:prstGeom prst="rect">
              <a:avLst/>
            </a:prstGeom>
            <a:noFill/>
          </p:spPr>
          <p:txBody>
            <a:bodyPr wrap="none" rtlCol="0">
              <a:spAutoFit/>
            </a:bodyPr>
            <a:lstStyle/>
            <a:p>
              <a:r>
                <a:rPr lang="en-US" sz="800" b="1" dirty="0" smtClean="0">
                  <a:solidFill>
                    <a:schemeClr val="bg2"/>
                  </a:solidFill>
                </a:rPr>
                <a:t>3</a:t>
              </a:r>
            </a:p>
          </p:txBody>
        </p:sp>
        <p:sp>
          <p:nvSpPr>
            <p:cNvPr id="74" name="TextBox 73"/>
            <p:cNvSpPr txBox="1"/>
            <p:nvPr/>
          </p:nvSpPr>
          <p:spPr>
            <a:xfrm>
              <a:off x="6149440" y="2652649"/>
              <a:ext cx="689764" cy="397620"/>
            </a:xfrm>
            <a:prstGeom prst="rect">
              <a:avLst/>
            </a:prstGeom>
            <a:noFill/>
          </p:spPr>
          <p:txBody>
            <a:bodyPr wrap="none" rtlCol="0">
              <a:spAutoFit/>
            </a:bodyPr>
            <a:lstStyle/>
            <a:p>
              <a:r>
                <a:rPr lang="en-US" sz="800" b="1" dirty="0" smtClean="0">
                  <a:solidFill>
                    <a:schemeClr val="bg2"/>
                  </a:solidFill>
                </a:rPr>
                <a:t>4</a:t>
              </a:r>
              <a:endParaRPr lang="en-US" sz="800" b="1" dirty="0">
                <a:solidFill>
                  <a:schemeClr val="bg2"/>
                </a:solidFill>
              </a:endParaRPr>
            </a:p>
          </p:txBody>
        </p:sp>
        <p:sp>
          <p:nvSpPr>
            <p:cNvPr id="75" name="TextBox 74"/>
            <p:cNvSpPr txBox="1"/>
            <p:nvPr/>
          </p:nvSpPr>
          <p:spPr>
            <a:xfrm>
              <a:off x="5472546" y="3231571"/>
              <a:ext cx="689764" cy="397620"/>
            </a:xfrm>
            <a:prstGeom prst="rect">
              <a:avLst/>
            </a:prstGeom>
            <a:noFill/>
          </p:spPr>
          <p:txBody>
            <a:bodyPr wrap="none" rtlCol="0">
              <a:spAutoFit/>
            </a:bodyPr>
            <a:lstStyle/>
            <a:p>
              <a:r>
                <a:rPr lang="en-US" sz="800" b="1" dirty="0" smtClean="0">
                  <a:solidFill>
                    <a:schemeClr val="bg2"/>
                  </a:solidFill>
                </a:rPr>
                <a:t>5</a:t>
              </a:r>
              <a:endParaRPr lang="en-US" sz="800" b="1" dirty="0">
                <a:solidFill>
                  <a:schemeClr val="bg2"/>
                </a:solidFill>
              </a:endParaRPr>
            </a:p>
          </p:txBody>
        </p:sp>
        <p:sp>
          <p:nvSpPr>
            <p:cNvPr id="76" name="TextBox 75"/>
            <p:cNvSpPr txBox="1"/>
            <p:nvPr/>
          </p:nvSpPr>
          <p:spPr>
            <a:xfrm>
              <a:off x="6636327" y="2278575"/>
              <a:ext cx="689764" cy="397620"/>
            </a:xfrm>
            <a:prstGeom prst="rect">
              <a:avLst/>
            </a:prstGeom>
            <a:noFill/>
          </p:spPr>
          <p:txBody>
            <a:bodyPr wrap="none" rtlCol="0">
              <a:spAutoFit/>
            </a:bodyPr>
            <a:lstStyle/>
            <a:p>
              <a:r>
                <a:rPr lang="en-US" sz="800" b="1" dirty="0" smtClean="0">
                  <a:solidFill>
                    <a:schemeClr val="bg2"/>
                  </a:solidFill>
                </a:rPr>
                <a:t>6</a:t>
              </a:r>
              <a:endParaRPr lang="en-US" sz="800" b="1" dirty="0">
                <a:solidFill>
                  <a:schemeClr val="bg2"/>
                </a:solidFill>
              </a:endParaRPr>
            </a:p>
          </p:txBody>
        </p:sp>
      </p:grpSp>
      <p:sp>
        <p:nvSpPr>
          <p:cNvPr id="77" name="Rectangle 76"/>
          <p:cNvSpPr/>
          <p:nvPr/>
        </p:nvSpPr>
        <p:spPr>
          <a:xfrm>
            <a:off x="5704401" y="577720"/>
            <a:ext cx="2272009" cy="276999"/>
          </a:xfrm>
          <a:prstGeom prst="rect">
            <a:avLst/>
          </a:prstGeom>
        </p:spPr>
        <p:txBody>
          <a:bodyPr wrap="square">
            <a:spAutoFit/>
          </a:bodyPr>
          <a:lstStyle/>
          <a:p>
            <a:r>
              <a:rPr lang="en-US" sz="1200" dirty="0" smtClean="0"/>
              <a:t>Simplified user clickstream</a:t>
            </a:r>
          </a:p>
        </p:txBody>
      </p:sp>
      <p:pic>
        <p:nvPicPr>
          <p:cNvPr id="78" name="Content Placeholder 3" descr="nuggets.png"/>
          <p:cNvPicPr>
            <a:picLocks noGrp="1" noChangeAspect="1"/>
          </p:cNvPicPr>
          <p:nvPr>
            <p:ph sz="quarter" idx="10"/>
          </p:nvPr>
        </p:nvPicPr>
        <p:blipFill>
          <a:blip r:embed="rId3" cstate="email">
            <a:extLst>
              <a:ext uri="{28A0092B-C50C-407E-A947-70E740481C1C}">
                <a14:useLocalDpi xmlns:a14="http://schemas.microsoft.com/office/drawing/2010/main"/>
              </a:ext>
            </a:extLst>
          </a:blip>
          <a:srcRect/>
          <a:stretch>
            <a:fillRect/>
          </a:stretch>
        </p:blipFill>
        <p:spPr>
          <a:xfrm>
            <a:off x="4800982" y="2988744"/>
            <a:ext cx="3817504" cy="1535504"/>
          </a:xfrm>
        </p:spPr>
      </p:pic>
      <p:pic>
        <p:nvPicPr>
          <p:cNvPr id="80" name="Picture 7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7646" y="3378560"/>
            <a:ext cx="816667" cy="725744"/>
          </a:xfrm>
          <a:prstGeom prst="rect">
            <a:avLst/>
          </a:prstGeom>
        </p:spPr>
      </p:pic>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32642" y="3288450"/>
            <a:ext cx="836805" cy="890553"/>
          </a:xfrm>
          <a:prstGeom prst="rect">
            <a:avLst/>
          </a:prstGeom>
        </p:spPr>
      </p:pic>
      <p:cxnSp>
        <p:nvCxnSpPr>
          <p:cNvPr id="82" name="Straight Arrow Connector 81"/>
          <p:cNvCxnSpPr/>
          <p:nvPr/>
        </p:nvCxnSpPr>
        <p:spPr>
          <a:xfrm>
            <a:off x="4329516" y="3742353"/>
            <a:ext cx="359606" cy="2771"/>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6544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18" y="209972"/>
            <a:ext cx="8410575" cy="460375"/>
          </a:xfrm>
        </p:spPr>
        <p:txBody>
          <a:bodyPr/>
          <a:lstStyle/>
          <a:p>
            <a:r>
              <a:rPr lang="en-US" dirty="0" smtClean="0"/>
              <a:t>Results and their impact</a:t>
            </a:r>
            <a:endParaRPr lang="en-US" dirty="0"/>
          </a:p>
        </p:txBody>
      </p:sp>
      <p:sp>
        <p:nvSpPr>
          <p:cNvPr id="3" name="Content Placeholder 2"/>
          <p:cNvSpPr>
            <a:spLocks noGrp="1"/>
          </p:cNvSpPr>
          <p:nvPr>
            <p:ph sz="quarter" idx="10"/>
          </p:nvPr>
        </p:nvSpPr>
        <p:spPr>
          <a:xfrm>
            <a:off x="345723" y="770325"/>
            <a:ext cx="8410575" cy="3932304"/>
          </a:xfrm>
        </p:spPr>
        <p:txBody>
          <a:bodyPr/>
          <a:lstStyle/>
          <a:p>
            <a:r>
              <a:rPr lang="en-US" sz="1600" b="1" dirty="0" smtClean="0">
                <a:solidFill>
                  <a:schemeClr val="tx2"/>
                </a:solidFill>
              </a:rPr>
              <a:t>Ranked </a:t>
            </a:r>
            <a:r>
              <a:rPr lang="en-US" sz="1600" b="1" dirty="0">
                <a:solidFill>
                  <a:schemeClr val="tx2"/>
                </a:solidFill>
              </a:rPr>
              <a:t>participants on potential assets lost and probability of </a:t>
            </a:r>
            <a:r>
              <a:rPr lang="en-US" sz="1600" b="1" dirty="0" smtClean="0">
                <a:solidFill>
                  <a:schemeClr val="tx2"/>
                </a:solidFill>
              </a:rPr>
              <a:t>churn</a:t>
            </a:r>
          </a:p>
          <a:p>
            <a:r>
              <a:rPr lang="en-US" sz="1600" dirty="0" smtClean="0"/>
              <a:t>Model results are used by </a:t>
            </a:r>
            <a:r>
              <a:rPr lang="en-US" sz="1600" b="1" dirty="0" smtClean="0">
                <a:solidFill>
                  <a:schemeClr val="tx2"/>
                </a:solidFill>
              </a:rPr>
              <a:t>call centers to contact participants </a:t>
            </a:r>
            <a:r>
              <a:rPr lang="en-US" sz="1600" dirty="0" smtClean="0"/>
              <a:t>and </a:t>
            </a:r>
            <a:r>
              <a:rPr lang="en-US" sz="1600" b="1" dirty="0" smtClean="0">
                <a:solidFill>
                  <a:srgbClr val="008881"/>
                </a:solidFill>
              </a:rPr>
              <a:t>offer customized products</a:t>
            </a:r>
            <a:r>
              <a:rPr lang="en-US" sz="1600" dirty="0" smtClean="0"/>
              <a:t> to prevent churn</a:t>
            </a:r>
          </a:p>
          <a:p>
            <a:r>
              <a:rPr lang="en-US" sz="1600" dirty="0" smtClean="0"/>
              <a:t>Model results are used for </a:t>
            </a:r>
            <a:r>
              <a:rPr lang="en-US" sz="1600" b="1" dirty="0" smtClean="0">
                <a:solidFill>
                  <a:srgbClr val="008881"/>
                </a:solidFill>
              </a:rPr>
              <a:t>incoming call routing</a:t>
            </a:r>
            <a:r>
              <a:rPr lang="en-US" sz="1600" dirty="0" smtClean="0"/>
              <a:t> </a:t>
            </a:r>
            <a:r>
              <a:rPr lang="en-US" sz="1600" dirty="0"/>
              <a:t>based on risk of </a:t>
            </a:r>
            <a:r>
              <a:rPr lang="en-US" sz="1600" dirty="0" smtClean="0"/>
              <a:t>churn and assets at risk</a:t>
            </a:r>
            <a:endParaRPr lang="en-US" sz="1600" dirty="0"/>
          </a:p>
          <a:p>
            <a:r>
              <a:rPr lang="en-US" sz="1600" dirty="0" smtClean="0"/>
              <a:t>Implemented </a:t>
            </a:r>
            <a:r>
              <a:rPr lang="en-US" sz="1600" b="1" dirty="0" smtClean="0">
                <a:solidFill>
                  <a:srgbClr val="008881"/>
                </a:solidFill>
              </a:rPr>
              <a:t>marketing campaign A/B testing </a:t>
            </a:r>
            <a:r>
              <a:rPr lang="en-US" sz="1600" dirty="0" smtClean="0"/>
              <a:t>for outreach strategy</a:t>
            </a:r>
          </a:p>
          <a:p>
            <a:r>
              <a:rPr lang="en-US" sz="1600" b="1" dirty="0" smtClean="0">
                <a:solidFill>
                  <a:srgbClr val="008881"/>
                </a:solidFill>
              </a:rPr>
              <a:t>Identified additional aggregator services </a:t>
            </a:r>
            <a:r>
              <a:rPr lang="en-US" sz="1600" dirty="0" smtClean="0"/>
              <a:t>from clusters of user sessions on company website </a:t>
            </a:r>
            <a:r>
              <a:rPr lang="en-US" sz="1600" dirty="0" smtClean="0">
                <a:sym typeface="Wingdings"/>
              </a:rPr>
              <a:t> network security team is using this information for access control</a:t>
            </a:r>
            <a:endParaRPr lang="en-US" sz="1600" dirty="0" smtClean="0"/>
          </a:p>
          <a:p>
            <a:r>
              <a:rPr lang="en-US" sz="1600" dirty="0" smtClean="0"/>
              <a:t>Clickstream analysis of frequently requested resources </a:t>
            </a:r>
            <a:r>
              <a:rPr lang="en-US" sz="1600" b="1" dirty="0" smtClean="0">
                <a:solidFill>
                  <a:srgbClr val="008881"/>
                </a:solidFill>
              </a:rPr>
              <a:t>prompted website layout and site retrieval optimization</a:t>
            </a:r>
          </a:p>
          <a:p>
            <a:r>
              <a:rPr lang="en-US" sz="1600" dirty="0" smtClean="0"/>
              <a:t>Proved the capabilities of </a:t>
            </a:r>
            <a:r>
              <a:rPr lang="en-US" sz="1600" dirty="0" err="1" smtClean="0"/>
              <a:t>Pivotal’s</a:t>
            </a:r>
            <a:r>
              <a:rPr lang="en-US" sz="1600" dirty="0" smtClean="0"/>
              <a:t> </a:t>
            </a:r>
            <a:r>
              <a:rPr lang="en-US" sz="1600" b="1" dirty="0" smtClean="0">
                <a:solidFill>
                  <a:srgbClr val="008881"/>
                </a:solidFill>
              </a:rPr>
              <a:t>technology stack</a:t>
            </a:r>
            <a:r>
              <a:rPr lang="en-US" sz="1600" b="1" dirty="0" smtClean="0"/>
              <a:t> </a:t>
            </a:r>
            <a:r>
              <a:rPr lang="en-US" sz="1600" dirty="0" smtClean="0"/>
              <a:t>and </a:t>
            </a:r>
            <a:r>
              <a:rPr lang="en-US" sz="1600" b="1" dirty="0" smtClean="0">
                <a:solidFill>
                  <a:srgbClr val="008881"/>
                </a:solidFill>
              </a:rPr>
              <a:t>methods</a:t>
            </a:r>
            <a:r>
              <a:rPr lang="en-US" sz="1600" dirty="0" smtClean="0"/>
              <a:t> to a wide audience within the company</a:t>
            </a:r>
            <a:endParaRPr lang="en-US" sz="1600" dirty="0"/>
          </a:p>
        </p:txBody>
      </p:sp>
    </p:spTree>
    <p:extLst>
      <p:ext uri="{BB962C8B-B14F-4D97-AF65-F5344CB8AC3E}">
        <p14:creationId xmlns:p14="http://schemas.microsoft.com/office/powerpoint/2010/main" val="1728636648"/>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286"/>
            <a:ext cx="9144000" cy="5148000"/>
          </a:xfrm>
          <a:prstGeom prst="rect">
            <a:avLst/>
          </a:prstGeom>
          <a:noFill/>
          <a:ln>
            <a:noFill/>
          </a:ln>
        </p:spPr>
      </p:pic>
      <p:sp>
        <p:nvSpPr>
          <p:cNvPr id="122" name="Shape 122"/>
          <p:cNvSpPr/>
          <p:nvPr/>
        </p:nvSpPr>
        <p:spPr>
          <a:xfrm>
            <a:off x="0" y="0"/>
            <a:ext cx="9144000" cy="5143500"/>
          </a:xfrm>
          <a:prstGeom prst="rect">
            <a:avLst/>
          </a:prstGeom>
          <a:solidFill>
            <a:srgbClr val="182730">
              <a:alpha val="8392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3" name="Shape 123"/>
          <p:cNvSpPr txBox="1"/>
          <p:nvPr/>
        </p:nvSpPr>
        <p:spPr>
          <a:xfrm>
            <a:off x="615087" y="2243667"/>
            <a:ext cx="8359580" cy="148910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US" sz="3600" b="1" dirty="0" smtClean="0">
                <a:solidFill>
                  <a:srgbClr val="00AE9E"/>
                </a:solidFill>
              </a:rPr>
              <a:t>Network Security:</a:t>
            </a:r>
            <a:br>
              <a:rPr lang="en-US" sz="3600" b="1" dirty="0" smtClean="0">
                <a:solidFill>
                  <a:srgbClr val="00AE9E"/>
                </a:solidFill>
              </a:rPr>
            </a:br>
            <a:r>
              <a:rPr lang="en-US" sz="3600" b="1" dirty="0" smtClean="0">
                <a:solidFill>
                  <a:srgbClr val="00AE9E"/>
                </a:solidFill>
              </a:rPr>
              <a:t>Lateral Movement Detection</a:t>
            </a:r>
            <a:endParaRPr sz="2000" dirty="0">
              <a:solidFill>
                <a:srgbClr val="A5A5A5"/>
              </a:solidFill>
            </a:endParaRPr>
          </a:p>
          <a:p>
            <a:pPr marL="0" marR="0" lvl="0" indent="0" algn="l" rtl="0">
              <a:spcBef>
                <a:spcPts val="600"/>
              </a:spcBef>
              <a:buNone/>
            </a:pPr>
            <a:endParaRPr sz="2000" dirty="0">
              <a:solidFill>
                <a:srgbClr val="D8D8D8"/>
              </a:solidFill>
            </a:endParaRPr>
          </a:p>
        </p:txBody>
      </p:sp>
    </p:spTree>
    <p:extLst>
      <p:ext uri="{BB962C8B-B14F-4D97-AF65-F5344CB8AC3E}">
        <p14:creationId xmlns:p14="http://schemas.microsoft.com/office/powerpoint/2010/main" val="11140644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536287" y="2119972"/>
            <a:ext cx="4436586" cy="2465638"/>
          </a:xfrm>
          <a:prstGeom prst="roundRect">
            <a:avLst/>
          </a:prstGeom>
          <a:solidFill>
            <a:srgbClr val="7F7F7F">
              <a:alpha val="15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6" name="Rounded Rectangle 15"/>
          <p:cNvSpPr/>
          <p:nvPr/>
        </p:nvSpPr>
        <p:spPr>
          <a:xfrm>
            <a:off x="6852229" y="3477593"/>
            <a:ext cx="2020517" cy="1048451"/>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5848" y="2432597"/>
            <a:ext cx="2215160" cy="1052377"/>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2156089" y="1870408"/>
            <a:ext cx="2229928" cy="1046042"/>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40294" y="863851"/>
            <a:ext cx="2037948" cy="1070599"/>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p:cNvSpPr>
            <a:spLocks noGrp="1"/>
          </p:cNvSpPr>
          <p:nvPr>
            <p:ph type="title"/>
          </p:nvPr>
        </p:nvSpPr>
        <p:spPr>
          <a:xfrm>
            <a:off x="366713" y="48338"/>
            <a:ext cx="8410575" cy="460375"/>
          </a:xfrm>
        </p:spPr>
        <p:txBody>
          <a:bodyPr/>
          <a:lstStyle/>
          <a:p>
            <a:r>
              <a:rPr lang="en-US" sz="2400" dirty="0" smtClean="0">
                <a:solidFill>
                  <a:srgbClr val="1A6A5D"/>
                </a:solidFill>
              </a:rPr>
              <a:t>Stages of an Attack</a:t>
            </a:r>
            <a:endParaRPr lang="en-US" sz="2400" dirty="0">
              <a:solidFill>
                <a:srgbClr val="1A6A5D"/>
              </a:solidFill>
            </a:endParaRPr>
          </a:p>
        </p:txBody>
      </p:sp>
      <p:sp>
        <p:nvSpPr>
          <p:cNvPr id="35" name="Rectangle 1"/>
          <p:cNvSpPr>
            <a:spLocks noChangeArrowheads="1"/>
          </p:cNvSpPr>
          <p:nvPr/>
        </p:nvSpPr>
        <p:spPr bwMode="auto">
          <a:xfrm>
            <a:off x="0" y="167044"/>
            <a:ext cx="28854"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TextBox 2"/>
          <p:cNvSpPr txBox="1"/>
          <p:nvPr/>
        </p:nvSpPr>
        <p:spPr>
          <a:xfrm>
            <a:off x="122989" y="900767"/>
            <a:ext cx="1681796" cy="1015663"/>
          </a:xfrm>
          <a:prstGeom prst="rect">
            <a:avLst/>
          </a:prstGeom>
          <a:noFill/>
        </p:spPr>
        <p:txBody>
          <a:bodyPr wrap="none" rtlCol="0">
            <a:spAutoFit/>
          </a:bodyPr>
          <a:lstStyle/>
          <a:p>
            <a:r>
              <a:rPr lang="en-US" u="sng" dirty="0" smtClean="0">
                <a:solidFill>
                  <a:schemeClr val="bg2"/>
                </a:solidFill>
              </a:rPr>
              <a:t>Research</a:t>
            </a:r>
            <a:r>
              <a:rPr lang="en-US" dirty="0" smtClean="0">
                <a:solidFill>
                  <a:schemeClr val="bg2"/>
                </a:solidFill>
              </a:rPr>
              <a:t>:</a:t>
            </a:r>
          </a:p>
          <a:p>
            <a:r>
              <a:rPr lang="en-US" sz="1400" dirty="0" smtClean="0">
                <a:solidFill>
                  <a:schemeClr val="bg2"/>
                </a:solidFill>
              </a:rPr>
              <a:t>Port scans</a:t>
            </a:r>
          </a:p>
          <a:p>
            <a:r>
              <a:rPr lang="en-US" sz="1400" dirty="0" smtClean="0">
                <a:solidFill>
                  <a:schemeClr val="bg2"/>
                </a:solidFill>
              </a:rPr>
              <a:t>Ping weeps</a:t>
            </a:r>
          </a:p>
          <a:p>
            <a:r>
              <a:rPr lang="en-US" sz="1400" dirty="0" smtClean="0">
                <a:solidFill>
                  <a:schemeClr val="bg2"/>
                </a:solidFill>
              </a:rPr>
              <a:t>Social Engineering</a:t>
            </a:r>
          </a:p>
        </p:txBody>
      </p:sp>
      <p:sp>
        <p:nvSpPr>
          <p:cNvPr id="4" name="Rectangle 3"/>
          <p:cNvSpPr/>
          <p:nvPr/>
        </p:nvSpPr>
        <p:spPr>
          <a:xfrm>
            <a:off x="2211875" y="1921910"/>
            <a:ext cx="2017374" cy="1015663"/>
          </a:xfrm>
          <a:prstGeom prst="rect">
            <a:avLst/>
          </a:prstGeom>
        </p:spPr>
        <p:txBody>
          <a:bodyPr wrap="none">
            <a:spAutoFit/>
          </a:bodyPr>
          <a:lstStyle/>
          <a:p>
            <a:r>
              <a:rPr lang="en-US" u="sng" dirty="0" smtClean="0">
                <a:solidFill>
                  <a:schemeClr val="bg2"/>
                </a:solidFill>
              </a:rPr>
              <a:t>Infiltrate:</a:t>
            </a:r>
          </a:p>
          <a:p>
            <a:r>
              <a:rPr lang="en-US" sz="1400" dirty="0" smtClean="0">
                <a:solidFill>
                  <a:schemeClr val="bg2"/>
                </a:solidFill>
              </a:rPr>
              <a:t>Malware</a:t>
            </a:r>
          </a:p>
          <a:p>
            <a:r>
              <a:rPr lang="en-US" sz="1400" dirty="0" smtClean="0">
                <a:solidFill>
                  <a:schemeClr val="bg2"/>
                </a:solidFill>
              </a:rPr>
              <a:t>Right-to-left-override</a:t>
            </a:r>
          </a:p>
          <a:p>
            <a:r>
              <a:rPr lang="en-US" sz="1400" dirty="0" smtClean="0">
                <a:solidFill>
                  <a:schemeClr val="bg2"/>
                </a:solidFill>
              </a:rPr>
              <a:t>Webmail vulnerabilities</a:t>
            </a:r>
            <a:endParaRPr lang="en-US" dirty="0" smtClean="0">
              <a:solidFill>
                <a:schemeClr val="bg2"/>
              </a:solidFill>
            </a:endParaRPr>
          </a:p>
        </p:txBody>
      </p:sp>
      <p:sp>
        <p:nvSpPr>
          <p:cNvPr id="5" name="Rectangle 4"/>
          <p:cNvSpPr/>
          <p:nvPr/>
        </p:nvSpPr>
        <p:spPr>
          <a:xfrm>
            <a:off x="4593820" y="2476854"/>
            <a:ext cx="1978464" cy="1015663"/>
          </a:xfrm>
          <a:prstGeom prst="rect">
            <a:avLst/>
          </a:prstGeom>
        </p:spPr>
        <p:txBody>
          <a:bodyPr wrap="none">
            <a:spAutoFit/>
          </a:bodyPr>
          <a:lstStyle/>
          <a:p>
            <a:r>
              <a:rPr lang="en-US" u="sng" dirty="0" smtClean="0">
                <a:solidFill>
                  <a:schemeClr val="bg2"/>
                </a:solidFill>
              </a:rPr>
              <a:t>Lateral Movement:</a:t>
            </a:r>
            <a:r>
              <a:rPr lang="en-US" dirty="0" smtClean="0">
                <a:solidFill>
                  <a:schemeClr val="bg2"/>
                </a:solidFill>
              </a:rPr>
              <a:t/>
            </a:r>
            <a:br>
              <a:rPr lang="en-US" dirty="0" smtClean="0">
                <a:solidFill>
                  <a:schemeClr val="bg2"/>
                </a:solidFill>
              </a:rPr>
            </a:br>
            <a:r>
              <a:rPr lang="en-US" sz="1400" dirty="0" smtClean="0">
                <a:solidFill>
                  <a:schemeClr val="bg2"/>
                </a:solidFill>
              </a:rPr>
              <a:t>Pass the hash</a:t>
            </a:r>
            <a:br>
              <a:rPr lang="en-US" sz="1400" dirty="0" smtClean="0">
                <a:solidFill>
                  <a:schemeClr val="bg2"/>
                </a:solidFill>
              </a:rPr>
            </a:br>
            <a:r>
              <a:rPr lang="en-US" sz="1400" dirty="0" smtClean="0">
                <a:solidFill>
                  <a:schemeClr val="bg2"/>
                </a:solidFill>
              </a:rPr>
              <a:t>Traverse the network</a:t>
            </a:r>
          </a:p>
          <a:p>
            <a:r>
              <a:rPr lang="en-US" sz="1400" dirty="0" smtClean="0">
                <a:solidFill>
                  <a:schemeClr val="bg2"/>
                </a:solidFill>
              </a:rPr>
              <a:t>Escalate Privileges</a:t>
            </a:r>
            <a:endParaRPr lang="en-US" sz="1400" dirty="0">
              <a:solidFill>
                <a:schemeClr val="bg2"/>
              </a:solidFill>
            </a:endParaRPr>
          </a:p>
        </p:txBody>
      </p:sp>
      <p:sp>
        <p:nvSpPr>
          <p:cNvPr id="6" name="Rectangle 5"/>
          <p:cNvSpPr/>
          <p:nvPr/>
        </p:nvSpPr>
        <p:spPr>
          <a:xfrm>
            <a:off x="6971757" y="3487204"/>
            <a:ext cx="1851163" cy="1015663"/>
          </a:xfrm>
          <a:prstGeom prst="rect">
            <a:avLst/>
          </a:prstGeom>
        </p:spPr>
        <p:txBody>
          <a:bodyPr wrap="none">
            <a:spAutoFit/>
          </a:bodyPr>
          <a:lstStyle/>
          <a:p>
            <a:r>
              <a:rPr lang="en-US" u="sng" dirty="0" err="1" smtClean="0">
                <a:solidFill>
                  <a:schemeClr val="bg2"/>
                </a:solidFill>
              </a:rPr>
              <a:t>Exfiltrate</a:t>
            </a:r>
            <a:r>
              <a:rPr lang="en-US" u="sng" dirty="0" smtClean="0">
                <a:solidFill>
                  <a:schemeClr val="bg2"/>
                </a:solidFill>
              </a:rPr>
              <a:t>:</a:t>
            </a:r>
          </a:p>
          <a:p>
            <a:r>
              <a:rPr lang="en-US" sz="1400" dirty="0" smtClean="0">
                <a:solidFill>
                  <a:schemeClr val="bg2"/>
                </a:solidFill>
              </a:rPr>
              <a:t>Intellectual Property</a:t>
            </a:r>
          </a:p>
          <a:p>
            <a:r>
              <a:rPr lang="en-US" sz="1400" dirty="0" smtClean="0">
                <a:solidFill>
                  <a:schemeClr val="bg2"/>
                </a:solidFill>
              </a:rPr>
              <a:t>Financial Information</a:t>
            </a:r>
          </a:p>
          <a:p>
            <a:r>
              <a:rPr lang="en-US" sz="1400" dirty="0" smtClean="0">
                <a:solidFill>
                  <a:schemeClr val="bg2"/>
                </a:solidFill>
              </a:rPr>
              <a:t>Employee PII</a:t>
            </a:r>
            <a:endParaRPr lang="en-US" sz="1400" dirty="0">
              <a:solidFill>
                <a:schemeClr val="bg2"/>
              </a:solidFill>
            </a:endParaRPr>
          </a:p>
        </p:txBody>
      </p:sp>
      <p:sp>
        <p:nvSpPr>
          <p:cNvPr id="11" name="TextBox 10"/>
          <p:cNvSpPr txBox="1"/>
          <p:nvPr/>
        </p:nvSpPr>
        <p:spPr>
          <a:xfrm>
            <a:off x="184597" y="538977"/>
            <a:ext cx="4053744" cy="307777"/>
          </a:xfrm>
          <a:prstGeom prst="rect">
            <a:avLst/>
          </a:prstGeom>
          <a:noFill/>
        </p:spPr>
        <p:txBody>
          <a:bodyPr wrap="square" rtlCol="0">
            <a:spAutoFit/>
          </a:bodyPr>
          <a:lstStyle/>
          <a:p>
            <a:r>
              <a:rPr lang="en-US" sz="1400" dirty="0" smtClean="0">
                <a:solidFill>
                  <a:srgbClr val="00685D"/>
                </a:solidFill>
              </a:rPr>
              <a:t>Threats handled by IDS, Firewalls, SIEM, </a:t>
            </a:r>
            <a:r>
              <a:rPr lang="en-US" sz="1400" dirty="0" err="1" smtClean="0">
                <a:solidFill>
                  <a:srgbClr val="00685D"/>
                </a:solidFill>
              </a:rPr>
              <a:t>etc</a:t>
            </a:r>
            <a:r>
              <a:rPr lang="is-IS" sz="1400" dirty="0" smtClean="0">
                <a:solidFill>
                  <a:srgbClr val="00685D"/>
                </a:solidFill>
              </a:rPr>
              <a:t>…</a:t>
            </a:r>
            <a:endParaRPr lang="en-US" sz="1400" dirty="0" smtClean="0">
              <a:solidFill>
                <a:srgbClr val="00685D"/>
              </a:solidFill>
            </a:endParaRPr>
          </a:p>
        </p:txBody>
      </p:sp>
      <p:sp>
        <p:nvSpPr>
          <p:cNvPr id="17" name="TextBox 16"/>
          <p:cNvSpPr txBox="1"/>
          <p:nvPr/>
        </p:nvSpPr>
        <p:spPr>
          <a:xfrm>
            <a:off x="4791126" y="2131011"/>
            <a:ext cx="4085373" cy="338554"/>
          </a:xfrm>
          <a:prstGeom prst="rect">
            <a:avLst/>
          </a:prstGeom>
          <a:noFill/>
        </p:spPr>
        <p:txBody>
          <a:bodyPr wrap="none" rtlCol="0">
            <a:spAutoFit/>
          </a:bodyPr>
          <a:lstStyle/>
          <a:p>
            <a:pPr algn="ctr"/>
            <a:r>
              <a:rPr lang="en-US" sz="1600" dirty="0" smtClean="0">
                <a:solidFill>
                  <a:srgbClr val="FF0000"/>
                </a:solidFill>
              </a:rPr>
              <a:t>The bad guys are already on your network!</a:t>
            </a:r>
          </a:p>
        </p:txBody>
      </p:sp>
      <p:sp>
        <p:nvSpPr>
          <p:cNvPr id="19" name="Bent Arrow 18"/>
          <p:cNvSpPr/>
          <p:nvPr/>
        </p:nvSpPr>
        <p:spPr>
          <a:xfrm flipV="1">
            <a:off x="1395552" y="1949232"/>
            <a:ext cx="731003" cy="598060"/>
          </a:xfrm>
          <a:prstGeom prst="bentArrow">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Bent Arrow 21"/>
          <p:cNvSpPr/>
          <p:nvPr/>
        </p:nvSpPr>
        <p:spPr>
          <a:xfrm flipV="1">
            <a:off x="3792648" y="2921196"/>
            <a:ext cx="731003" cy="598060"/>
          </a:xfrm>
          <a:prstGeom prst="bentArrow">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ent Arrow 22"/>
          <p:cNvSpPr/>
          <p:nvPr/>
        </p:nvSpPr>
        <p:spPr>
          <a:xfrm flipV="1">
            <a:off x="6081648" y="3489722"/>
            <a:ext cx="731003" cy="598060"/>
          </a:xfrm>
          <a:prstGeom prst="bentArrow">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ounded Rectangle 19"/>
          <p:cNvSpPr/>
          <p:nvPr/>
        </p:nvSpPr>
        <p:spPr>
          <a:xfrm>
            <a:off x="49212" y="514395"/>
            <a:ext cx="4394631" cy="2511468"/>
          </a:xfrm>
          <a:prstGeom prst="roundRect">
            <a:avLst/>
          </a:prstGeom>
          <a:solidFill>
            <a:srgbClr val="7F7F7F">
              <a:alpha val="15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7" name="Straight Connector 6"/>
          <p:cNvCxnSpPr/>
          <p:nvPr/>
        </p:nvCxnSpPr>
        <p:spPr>
          <a:xfrm flipH="1">
            <a:off x="4500798" y="508713"/>
            <a:ext cx="24513" cy="4058099"/>
          </a:xfrm>
          <a:prstGeom prst="line">
            <a:avLst/>
          </a:prstGeom>
          <a:ln w="762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50953" y="778850"/>
            <a:ext cx="4522089" cy="646331"/>
          </a:xfrm>
          <a:prstGeom prst="rect">
            <a:avLst/>
          </a:prstGeom>
          <a:noFill/>
        </p:spPr>
        <p:txBody>
          <a:bodyPr wrap="square" rtlCol="0">
            <a:spAutoFit/>
          </a:bodyPr>
          <a:lstStyle/>
          <a:p>
            <a:r>
              <a:rPr lang="en-US" dirty="0" smtClean="0">
                <a:solidFill>
                  <a:srgbClr val="1A6A5D"/>
                </a:solidFill>
              </a:rPr>
              <a:t>How do we stop smart</a:t>
            </a:r>
            <a:r>
              <a:rPr lang="en-US" dirty="0">
                <a:solidFill>
                  <a:srgbClr val="1A6A5D"/>
                </a:solidFill>
              </a:rPr>
              <a:t>,</a:t>
            </a:r>
            <a:r>
              <a:rPr lang="en-US" dirty="0" smtClean="0">
                <a:solidFill>
                  <a:srgbClr val="1A6A5D"/>
                </a:solidFill>
              </a:rPr>
              <a:t> patient intruders who have already made it past the perimeter?</a:t>
            </a:r>
            <a:endParaRPr lang="en-US" dirty="0">
              <a:solidFill>
                <a:srgbClr val="1A6A5D"/>
              </a:solidFill>
            </a:endParaRPr>
          </a:p>
        </p:txBody>
      </p:sp>
      <p:sp>
        <p:nvSpPr>
          <p:cNvPr id="2" name="Left Brace 1"/>
          <p:cNvSpPr/>
          <p:nvPr/>
        </p:nvSpPr>
        <p:spPr>
          <a:xfrm rot="5400000">
            <a:off x="6459320" y="-165561"/>
            <a:ext cx="588278" cy="39920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888970" y="2722675"/>
            <a:ext cx="1664901" cy="369332"/>
          </a:xfrm>
          <a:prstGeom prst="rect">
            <a:avLst/>
          </a:prstGeom>
          <a:noFill/>
        </p:spPr>
        <p:txBody>
          <a:bodyPr wrap="none" rtlCol="0">
            <a:spAutoFit/>
          </a:bodyPr>
          <a:lstStyle/>
          <a:p>
            <a:r>
              <a:rPr lang="en-US" dirty="0" smtClean="0">
                <a:solidFill>
                  <a:srgbClr val="FF0000"/>
                </a:solidFill>
              </a:rPr>
              <a:t>“Slow and Low”</a:t>
            </a:r>
            <a:endParaRPr lang="en-US" dirty="0">
              <a:solidFill>
                <a:srgbClr val="FF0000"/>
              </a:solidFill>
            </a:endParaRPr>
          </a:p>
        </p:txBody>
      </p:sp>
    </p:spTree>
    <p:extLst>
      <p:ext uri="{BB962C8B-B14F-4D97-AF65-F5344CB8AC3E}">
        <p14:creationId xmlns:p14="http://schemas.microsoft.com/office/powerpoint/2010/main" val="2930436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17" grpId="0"/>
      <p:bldP spid="19" grpId="0" animBg="1"/>
      <p:bldP spid="22" grpId="0" animBg="1"/>
      <p:bldP spid="23" grpId="0" animBg="1"/>
      <p:bldP spid="20"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366713" y="93693"/>
            <a:ext cx="8410575" cy="460375"/>
          </a:xfrm>
        </p:spPr>
        <p:txBody>
          <a:bodyPr/>
          <a:lstStyle/>
          <a:p>
            <a:r>
              <a:rPr lang="en-US" sz="3200" dirty="0" smtClean="0"/>
              <a:t>Lateral Movement Detection</a:t>
            </a:r>
            <a:endParaRPr lang="en-US" sz="3200" dirty="0"/>
          </a:p>
        </p:txBody>
      </p:sp>
      <p:sp>
        <p:nvSpPr>
          <p:cNvPr id="28" name="Content Placeholder 27"/>
          <p:cNvSpPr>
            <a:spLocks noGrp="1"/>
          </p:cNvSpPr>
          <p:nvPr>
            <p:ph sz="quarter" idx="4294967295"/>
          </p:nvPr>
        </p:nvSpPr>
        <p:spPr>
          <a:xfrm>
            <a:off x="271463" y="742809"/>
            <a:ext cx="8736466" cy="3711261"/>
          </a:xfrm>
          <a:prstGeom prst="rect">
            <a:avLst/>
          </a:prstGeom>
        </p:spPr>
        <p:txBody>
          <a:bodyPr/>
          <a:lstStyle/>
          <a:p>
            <a:pPr marL="285750" indent="-285750">
              <a:buClr>
                <a:schemeClr val="tx2"/>
              </a:buClr>
              <a:buFont typeface="Arial"/>
              <a:buChar char="•"/>
            </a:pPr>
            <a:r>
              <a:rPr lang="en-US" sz="1800" b="1" dirty="0" smtClean="0">
                <a:solidFill>
                  <a:schemeClr val="tx1"/>
                </a:solidFill>
              </a:rPr>
              <a:t>Assumption</a:t>
            </a:r>
            <a:endParaRPr lang="en-US" sz="1800" dirty="0"/>
          </a:p>
          <a:p>
            <a:pPr marL="800100" lvl="1">
              <a:buClr>
                <a:schemeClr val="tx2"/>
              </a:buClr>
              <a:buFont typeface="Arial"/>
              <a:buChar char="•"/>
            </a:pPr>
            <a:r>
              <a:rPr lang="en-US" sz="1400" dirty="0" smtClean="0">
                <a:solidFill>
                  <a:schemeClr val="tx1"/>
                </a:solidFill>
              </a:rPr>
              <a:t>Acknowledge cyber breaches will occur</a:t>
            </a:r>
          </a:p>
          <a:p>
            <a:pPr marL="285750" indent="-285750">
              <a:buClr>
                <a:schemeClr val="tx2"/>
              </a:buClr>
              <a:buFont typeface="Arial"/>
              <a:buChar char="•"/>
            </a:pPr>
            <a:r>
              <a:rPr lang="en-US" sz="1800" b="1" dirty="0" smtClean="0">
                <a:solidFill>
                  <a:schemeClr val="tx1"/>
                </a:solidFill>
              </a:rPr>
              <a:t>Problem Statement</a:t>
            </a:r>
            <a:endParaRPr lang="en-US" sz="1800" dirty="0"/>
          </a:p>
          <a:p>
            <a:pPr marL="800100" lvl="1">
              <a:buClr>
                <a:schemeClr val="tx2"/>
              </a:buClr>
              <a:buFont typeface="Arial"/>
              <a:buChar char="•"/>
            </a:pPr>
            <a:r>
              <a:rPr lang="en-US" sz="1400" dirty="0" smtClean="0">
                <a:solidFill>
                  <a:schemeClr val="tx1"/>
                </a:solidFill>
              </a:rPr>
              <a:t> Identify intruders on the network once they are already inside</a:t>
            </a:r>
          </a:p>
          <a:p>
            <a:pPr marL="171450" lvl="2" indent="-171450">
              <a:buClr>
                <a:schemeClr val="tx2"/>
              </a:buClr>
              <a:buFont typeface="Arial"/>
              <a:buChar char="•"/>
            </a:pPr>
            <a:r>
              <a:rPr lang="en-US" sz="1800" b="1" dirty="0"/>
              <a:t>Goals</a:t>
            </a:r>
          </a:p>
          <a:p>
            <a:pPr marL="628650" lvl="3" indent="-171450">
              <a:buClr>
                <a:schemeClr val="tx2"/>
              </a:buClr>
              <a:buFont typeface="Arial"/>
              <a:buChar char="•"/>
            </a:pPr>
            <a:r>
              <a:rPr lang="en-US" sz="1400" dirty="0"/>
              <a:t>Reduce malware-dwell time, typical 243 days</a:t>
            </a:r>
          </a:p>
          <a:p>
            <a:pPr marL="628650" lvl="3" indent="-171450">
              <a:buClr>
                <a:schemeClr val="tx2"/>
              </a:buClr>
              <a:buFont typeface="Arial"/>
              <a:buChar char="•"/>
            </a:pPr>
            <a:r>
              <a:rPr lang="en-US" sz="1400" dirty="0"/>
              <a:t>Detect behavior that cannot be detected by signature-based </a:t>
            </a:r>
            <a:r>
              <a:rPr lang="en-US" sz="1400" dirty="0" smtClean="0"/>
              <a:t>approaches</a:t>
            </a:r>
            <a:endParaRPr lang="en-US" sz="1800" b="1" dirty="0" smtClean="0">
              <a:solidFill>
                <a:schemeClr val="tx1"/>
              </a:solidFill>
            </a:endParaRPr>
          </a:p>
          <a:p>
            <a:pPr marL="285750" indent="-285750">
              <a:buClr>
                <a:schemeClr val="tx2"/>
              </a:buClr>
              <a:buFont typeface="Arial"/>
              <a:buChar char="•"/>
            </a:pPr>
            <a:r>
              <a:rPr lang="en-US" sz="1800" b="1" dirty="0" smtClean="0">
                <a:solidFill>
                  <a:schemeClr val="tx1"/>
                </a:solidFill>
              </a:rPr>
              <a:t>Approach</a:t>
            </a:r>
            <a:endParaRPr lang="en-US" sz="1800" dirty="0" smtClean="0">
              <a:solidFill>
                <a:schemeClr val="tx1"/>
              </a:solidFill>
            </a:endParaRPr>
          </a:p>
          <a:p>
            <a:pPr marL="800100" lvl="1">
              <a:buClr>
                <a:schemeClr val="tx2"/>
              </a:buClr>
              <a:buFont typeface="Arial"/>
              <a:buChar char="•"/>
            </a:pPr>
            <a:r>
              <a:rPr lang="en-US" sz="1400" dirty="0"/>
              <a:t>Establish baseline behavior per user and user group</a:t>
            </a:r>
          </a:p>
          <a:p>
            <a:pPr marL="800100" lvl="1">
              <a:buClr>
                <a:schemeClr val="tx2"/>
              </a:buClr>
              <a:buFont typeface="Arial"/>
              <a:buChar char="•"/>
            </a:pPr>
            <a:r>
              <a:rPr lang="en-US" sz="1400" dirty="0" smtClean="0"/>
              <a:t>Intruders </a:t>
            </a:r>
            <a:r>
              <a:rPr lang="en-US" sz="1400" dirty="0"/>
              <a:t>want to spread malware and/or steal something </a:t>
            </a:r>
            <a:r>
              <a:rPr lang="en-US" sz="1400" dirty="0" smtClean="0"/>
              <a:t>valuable. Their </a:t>
            </a:r>
            <a:r>
              <a:rPr lang="en-US" sz="1400" dirty="0"/>
              <a:t>behaviors don’t look the same as a regular </a:t>
            </a:r>
            <a:r>
              <a:rPr lang="en-US" sz="1400" dirty="0" smtClean="0"/>
              <a:t>user</a:t>
            </a:r>
          </a:p>
          <a:p>
            <a:pPr marL="800100" lvl="1">
              <a:buClr>
                <a:schemeClr val="tx2"/>
              </a:buClr>
              <a:buFont typeface="Arial"/>
              <a:buChar char="•"/>
            </a:pPr>
            <a:r>
              <a:rPr lang="en-US" sz="1400" dirty="0" smtClean="0"/>
              <a:t>Highlight users that do not act like their peers or activity that does not look like prior behavior as potentially fraudulent</a:t>
            </a:r>
          </a:p>
          <a:p>
            <a:pPr marL="800100" lvl="1">
              <a:buClr>
                <a:schemeClr val="tx2"/>
              </a:buClr>
              <a:buFont typeface="Arial"/>
              <a:buChar char="•"/>
            </a:pPr>
            <a:r>
              <a:rPr lang="en-US" sz="1400" dirty="0" smtClean="0"/>
              <a:t>Create a feedback loop to take security team’s input into consideration to reduce false positives </a:t>
            </a:r>
            <a:endParaRPr lang="en-US" sz="1400" dirty="0"/>
          </a:p>
          <a:p>
            <a:pPr marL="171450" lvl="2" indent="-171450">
              <a:buClr>
                <a:schemeClr val="tx2"/>
              </a:buClr>
              <a:buFont typeface="Arial"/>
              <a:buChar char="•"/>
            </a:pPr>
            <a:r>
              <a:rPr lang="en-US" sz="1800" b="1" dirty="0" smtClean="0"/>
              <a:t>  </a:t>
            </a:r>
            <a:endParaRPr lang="en-US" sz="1400" dirty="0" smtClean="0">
              <a:solidFill>
                <a:schemeClr val="tx1"/>
              </a:solidFill>
            </a:endParaRPr>
          </a:p>
        </p:txBody>
      </p:sp>
    </p:spTree>
    <p:extLst>
      <p:ext uri="{BB962C8B-B14F-4D97-AF65-F5344CB8AC3E}">
        <p14:creationId xmlns:p14="http://schemas.microsoft.com/office/powerpoint/2010/main" val="1987900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dirty="0">
                <a:latin typeface="Arial" charset="0"/>
                <a:cs typeface="Arial" charset="0"/>
              </a:rPr>
              <a:t>Data Sources</a:t>
            </a:r>
          </a:p>
        </p:txBody>
      </p:sp>
      <p:sp>
        <p:nvSpPr>
          <p:cNvPr id="12290" name="Content Placeholder 2"/>
          <p:cNvSpPr>
            <a:spLocks noGrp="1"/>
          </p:cNvSpPr>
          <p:nvPr>
            <p:ph sz="quarter" idx="10"/>
          </p:nvPr>
        </p:nvSpPr>
        <p:spPr>
          <a:xfrm>
            <a:off x="265113" y="1074738"/>
            <a:ext cx="8410575" cy="3382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charset="0"/>
              <a:buChar char=""/>
            </a:pPr>
            <a:r>
              <a:rPr lang="en-US" dirty="0" smtClean="0">
                <a:latin typeface="Arial" charset="0"/>
                <a:cs typeface="Arial" charset="0"/>
              </a:rPr>
              <a:t>Active </a:t>
            </a:r>
            <a:r>
              <a:rPr lang="en-US" dirty="0">
                <a:latin typeface="Arial" charset="0"/>
                <a:cs typeface="Arial" charset="0"/>
              </a:rPr>
              <a:t>Directory logs of 7 months in the enterprise</a:t>
            </a:r>
          </a:p>
          <a:p>
            <a:pPr marL="0" indent="0">
              <a:buNone/>
            </a:pPr>
            <a:endParaRPr lang="en-US" dirty="0">
              <a:latin typeface="Arial" charset="0"/>
              <a:cs typeface="Arial" charset="0"/>
            </a:endParaRPr>
          </a:p>
          <a:p>
            <a:pPr>
              <a:buFont typeface="Wingdings" charset="0"/>
              <a:buChar char=""/>
            </a:pPr>
            <a:endParaRPr lang="en-US" dirty="0">
              <a:latin typeface="Arial" charset="0"/>
              <a:cs typeface="Arial" charset="0"/>
            </a:endParaRPr>
          </a:p>
        </p:txBody>
      </p:sp>
      <p:sp>
        <p:nvSpPr>
          <p:cNvPr id="4" name="Content Placeholder 2"/>
          <p:cNvSpPr txBox="1">
            <a:spLocks/>
          </p:cNvSpPr>
          <p:nvPr/>
        </p:nvSpPr>
        <p:spPr bwMode="gray">
          <a:xfrm>
            <a:off x="3107645" y="1848757"/>
            <a:ext cx="4291012"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1200"/>
              </a:spcBef>
              <a:buClr>
                <a:schemeClr val="accent1"/>
              </a:buClr>
              <a:buFont typeface="Wingdings" charset="0"/>
              <a:buNone/>
            </a:pPr>
            <a:r>
              <a:rPr lang="en-US" sz="1800" dirty="0">
                <a:latin typeface="Algerian" charset="0"/>
                <a:cs typeface="Arial" charset="0"/>
              </a:rPr>
              <a:t>Total AD event </a:t>
            </a:r>
            <a:r>
              <a:rPr lang="en-US" sz="1800" dirty="0" smtClean="0">
                <a:latin typeface="Algerian" charset="0"/>
                <a:cs typeface="Arial" charset="0"/>
              </a:rPr>
              <a:t>log</a:t>
            </a:r>
            <a:endParaRPr lang="en-US" sz="1800" dirty="0">
              <a:latin typeface="Algerian" charset="0"/>
              <a:cs typeface="Arial" charset="0"/>
            </a:endParaRPr>
          </a:p>
          <a:p>
            <a:pPr>
              <a:spcBef>
                <a:spcPts val="1200"/>
              </a:spcBef>
              <a:buClr>
                <a:schemeClr val="accent1"/>
              </a:buClr>
              <a:buFont typeface="Wingdings" charset="0"/>
              <a:buNone/>
            </a:pPr>
            <a:r>
              <a:rPr lang="en-US" sz="1800" dirty="0">
                <a:latin typeface="Algerian" charset="0"/>
                <a:cs typeface="Arial" charset="0"/>
              </a:rPr>
              <a:t>#Events with relevant ID</a:t>
            </a:r>
          </a:p>
          <a:p>
            <a:pPr>
              <a:spcBef>
                <a:spcPts val="1200"/>
              </a:spcBef>
              <a:buClr>
                <a:schemeClr val="accent1"/>
              </a:buClr>
              <a:buFont typeface="Wingdings" charset="0"/>
              <a:buNone/>
            </a:pPr>
            <a:r>
              <a:rPr lang="en-US" sz="1800" dirty="0">
                <a:latin typeface="Algerian" charset="0"/>
                <a:cs typeface="Arial" charset="0"/>
              </a:rPr>
              <a:t>#Events </a:t>
            </a:r>
            <a:r>
              <a:rPr lang="en-US" sz="1800" dirty="0" err="1">
                <a:latin typeface="Algerian" charset="0"/>
                <a:cs typeface="Arial" charset="0"/>
              </a:rPr>
              <a:t>wrt</a:t>
            </a:r>
            <a:r>
              <a:rPr lang="en-US" sz="1800" dirty="0">
                <a:latin typeface="Algerian" charset="0"/>
                <a:cs typeface="Arial" charset="0"/>
              </a:rPr>
              <a:t> critical servers</a:t>
            </a:r>
          </a:p>
          <a:p>
            <a:pPr>
              <a:spcBef>
                <a:spcPts val="1200"/>
              </a:spcBef>
              <a:buClr>
                <a:schemeClr val="accent1"/>
              </a:buClr>
              <a:buFont typeface="Wingdings" charset="0"/>
              <a:buNone/>
            </a:pPr>
            <a:r>
              <a:rPr lang="en-US" sz="1800" dirty="0">
                <a:latin typeface="Algerian" charset="0"/>
                <a:cs typeface="Arial" charset="0"/>
              </a:rPr>
              <a:t>#machines</a:t>
            </a:r>
          </a:p>
          <a:p>
            <a:pPr>
              <a:spcBef>
                <a:spcPts val="1200"/>
              </a:spcBef>
              <a:buClr>
                <a:schemeClr val="accent1"/>
              </a:buClr>
              <a:buFont typeface="Wingdings" charset="0"/>
              <a:buNone/>
            </a:pPr>
            <a:r>
              <a:rPr lang="en-US" sz="1800" dirty="0">
                <a:latin typeface="Algerian" charset="0"/>
                <a:cs typeface="Arial" charset="0"/>
              </a:rPr>
              <a:t>#user accounts</a:t>
            </a:r>
          </a:p>
        </p:txBody>
      </p:sp>
      <p:sp>
        <p:nvSpPr>
          <p:cNvPr id="12292" name="TextBox 4"/>
          <p:cNvSpPr txBox="1">
            <a:spLocks noChangeArrowheads="1"/>
          </p:cNvSpPr>
          <p:nvPr/>
        </p:nvSpPr>
        <p:spPr bwMode="auto">
          <a:xfrm>
            <a:off x="218395" y="1699532"/>
            <a:ext cx="285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FF0000"/>
                </a:solidFill>
                <a:latin typeface="Cooper Black" charset="0"/>
              </a:rPr>
              <a:t>10,144,078,886</a:t>
            </a:r>
          </a:p>
        </p:txBody>
      </p:sp>
      <p:sp>
        <p:nvSpPr>
          <p:cNvPr id="6" name="TextBox 5"/>
          <p:cNvSpPr txBox="1">
            <a:spLocks noChangeArrowheads="1"/>
          </p:cNvSpPr>
          <p:nvPr/>
        </p:nvSpPr>
        <p:spPr bwMode="auto">
          <a:xfrm>
            <a:off x="686707" y="2110695"/>
            <a:ext cx="23098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FF0000"/>
                </a:solidFill>
                <a:latin typeface="Cooper Black" charset="0"/>
              </a:rPr>
              <a:t>686,104,047</a:t>
            </a:r>
          </a:p>
        </p:txBody>
      </p:sp>
      <p:sp>
        <p:nvSpPr>
          <p:cNvPr id="7" name="TextBox 6"/>
          <p:cNvSpPr txBox="1">
            <a:spLocks noChangeArrowheads="1"/>
          </p:cNvSpPr>
          <p:nvPr/>
        </p:nvSpPr>
        <p:spPr bwMode="auto">
          <a:xfrm>
            <a:off x="1386795" y="2621870"/>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a:solidFill>
                  <a:srgbClr val="FF0000"/>
                </a:solidFill>
                <a:latin typeface="Cooper Black" charset="0"/>
              </a:rPr>
              <a:t>357,236</a:t>
            </a:r>
          </a:p>
        </p:txBody>
      </p:sp>
      <p:sp>
        <p:nvSpPr>
          <p:cNvPr id="8" name="Rectangle 7"/>
          <p:cNvSpPr>
            <a:spLocks noChangeArrowheads="1"/>
          </p:cNvSpPr>
          <p:nvPr/>
        </p:nvSpPr>
        <p:spPr bwMode="auto">
          <a:xfrm>
            <a:off x="1537607" y="3436257"/>
            <a:ext cx="1366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latin typeface="Cooper Black" charset="0"/>
              </a:rPr>
              <a:t>13,080</a:t>
            </a:r>
          </a:p>
        </p:txBody>
      </p:sp>
      <p:sp>
        <p:nvSpPr>
          <p:cNvPr id="9" name="Rectangle 8"/>
          <p:cNvSpPr>
            <a:spLocks noChangeArrowheads="1"/>
          </p:cNvSpPr>
          <p:nvPr/>
        </p:nvSpPr>
        <p:spPr bwMode="auto">
          <a:xfrm>
            <a:off x="1537607" y="3045732"/>
            <a:ext cx="1366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0000"/>
                </a:solidFill>
                <a:latin typeface="Cooper Black" charset="0"/>
              </a:rPr>
              <a:t>14,806</a:t>
            </a:r>
          </a:p>
        </p:txBody>
      </p:sp>
    </p:spTree>
    <p:extLst>
      <p:ext uri="{BB962C8B-B14F-4D97-AF65-F5344CB8AC3E}">
        <p14:creationId xmlns:p14="http://schemas.microsoft.com/office/powerpoint/2010/main" val="25856142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heel(1)">
                                      <p:cBhvr>
                                        <p:cTn id="19" dur="2000"/>
                                        <p:tgtEl>
                                          <p:spTgt spid="4">
                                            <p:txEl>
                                              <p:pRg st="0" end="0"/>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heel(1)">
                                      <p:cBhvr>
                                        <p:cTn id="22" dur="2000"/>
                                        <p:tgtEl>
                                          <p:spTgt spid="4">
                                            <p:txEl>
                                              <p:pRg st="1" end="1"/>
                                            </p:txEl>
                                          </p:spTgt>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heel(1)">
                                      <p:cBhvr>
                                        <p:cTn id="25" dur="2000"/>
                                        <p:tgtEl>
                                          <p:spTgt spid="4">
                                            <p:txEl>
                                              <p:pRg st="2" end="2"/>
                                            </p:txEl>
                                          </p:spTgt>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wheel(1)">
                                      <p:cBhvr>
                                        <p:cTn id="28" dur="2000"/>
                                        <p:tgtEl>
                                          <p:spTgt spid="4">
                                            <p:txEl>
                                              <p:pRg st="3" end="3"/>
                                            </p:tx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heel(1)">
                                      <p:cBhvr>
                                        <p:cTn id="31"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a:picLocks noGrp="1"/>
          </p:cNvPicPr>
          <p:nvPr>
            <p:ph type="pic" idx="4294967295"/>
          </p:nvPr>
        </p:nvPicPr>
        <p:blipFill rotWithShape="1">
          <a:blip r:embed="rId3" cstate="email">
            <a:alphaModFix amt="20000"/>
            <a:extLst>
              <a:ext uri="{28A0092B-C50C-407E-A947-70E740481C1C}">
                <a14:useLocalDpi xmlns:a14="http://schemas.microsoft.com/office/drawing/2010/main"/>
              </a:ext>
            </a:extLst>
          </a:blip>
          <a:srcRect/>
          <a:stretch/>
        </p:blipFill>
        <p:spPr>
          <a:xfrm>
            <a:off x="-96838" y="0"/>
            <a:ext cx="9240838" cy="5143500"/>
          </a:xfrm>
          <a:prstGeom prst="rect">
            <a:avLst/>
          </a:prstGeom>
          <a:solidFill>
            <a:srgbClr val="14232B"/>
          </a:solidFill>
          <a:ln>
            <a:noFill/>
          </a:ln>
        </p:spPr>
      </p:pic>
      <p:sp>
        <p:nvSpPr>
          <p:cNvPr id="122" name="Shape 122"/>
          <p:cNvSpPr txBox="1"/>
          <p:nvPr/>
        </p:nvSpPr>
        <p:spPr>
          <a:xfrm>
            <a:off x="510408" y="1394163"/>
            <a:ext cx="8334900" cy="1938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 sz="3000" b="1" i="0" u="none" strike="noStrike" cap="none" dirty="0">
                <a:solidFill>
                  <a:schemeClr val="accent2"/>
                </a:solidFill>
                <a:latin typeface="Arial"/>
                <a:ea typeface="Arial"/>
                <a:cs typeface="Arial"/>
                <a:sym typeface="Arial"/>
              </a:rPr>
              <a:t>Great </a:t>
            </a:r>
            <a:r>
              <a:rPr lang="en" sz="3000" b="1" i="0" u="none" strike="noStrike" cap="none" dirty="0" smtClean="0">
                <a:solidFill>
                  <a:schemeClr val="accent2"/>
                </a:solidFill>
                <a:latin typeface="Arial"/>
                <a:ea typeface="Arial"/>
                <a:cs typeface="Arial"/>
                <a:sym typeface="Arial"/>
              </a:rPr>
              <a:t>companies </a:t>
            </a:r>
            <a:r>
              <a:rPr lang="en" sz="3000" b="1" i="0" u="none" strike="noStrike" cap="none" dirty="0">
                <a:solidFill>
                  <a:schemeClr val="accent2"/>
                </a:solidFill>
                <a:latin typeface="Arial"/>
                <a:ea typeface="Arial"/>
                <a:cs typeface="Arial"/>
                <a:sym typeface="Arial"/>
              </a:rPr>
              <a:t>leverage Big Data</a:t>
            </a:r>
            <a:r>
              <a:rPr lang="en" sz="3000" b="0" i="0" u="none" strike="noStrike" cap="none" dirty="0">
                <a:solidFill>
                  <a:schemeClr val="accent2"/>
                </a:solidFill>
                <a:latin typeface="Arial"/>
                <a:ea typeface="Arial"/>
                <a:cs typeface="Arial"/>
                <a:sym typeface="Arial"/>
              </a:rPr>
              <a:t> </a:t>
            </a:r>
            <a:r>
              <a:rPr lang="en" sz="3000" b="0" i="0" u="none" strike="noStrike" cap="none" dirty="0">
                <a:solidFill>
                  <a:srgbClr val="FFFFFF"/>
                </a:solidFill>
                <a:latin typeface="Arial"/>
                <a:ea typeface="Arial"/>
                <a:cs typeface="Arial"/>
                <a:sym typeface="Arial"/>
              </a:rPr>
              <a:t/>
            </a:r>
            <a:br>
              <a:rPr lang="en" sz="3000" b="0" i="0" u="none" strike="noStrike" cap="none" dirty="0">
                <a:solidFill>
                  <a:srgbClr val="FFFFFF"/>
                </a:solidFill>
                <a:latin typeface="Arial"/>
                <a:ea typeface="Arial"/>
                <a:cs typeface="Arial"/>
                <a:sym typeface="Arial"/>
              </a:rPr>
            </a:br>
            <a:r>
              <a:rPr lang="en" sz="3000" b="0" i="0" u="none" strike="noStrike" cap="none" dirty="0">
                <a:solidFill>
                  <a:srgbClr val="FFFFFF"/>
                </a:solidFill>
                <a:latin typeface="Arial"/>
                <a:ea typeface="Arial"/>
                <a:cs typeface="Arial"/>
                <a:sym typeface="Arial"/>
              </a:rPr>
              <a:t>to fundamentally change the consumer experience and pioneer entirely new business models.</a:t>
            </a:r>
          </a:p>
        </p:txBody>
      </p:sp>
      <p:pic>
        <p:nvPicPr>
          <p:cNvPr id="123" name="Shape 1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286414" y="4854091"/>
            <a:ext cx="712200" cy="173700"/>
          </a:xfrm>
          <a:prstGeom prst="rect">
            <a:avLst/>
          </a:prstGeom>
          <a:noFill/>
          <a:ln>
            <a:noFill/>
          </a:ln>
        </p:spPr>
      </p:pic>
    </p:spTree>
    <p:extLst>
      <p:ext uri="{BB962C8B-B14F-4D97-AF65-F5344CB8AC3E}">
        <p14:creationId xmlns:p14="http://schemas.microsoft.com/office/powerpoint/2010/main" val="2993389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366713" y="125868"/>
            <a:ext cx="84105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dirty="0">
                <a:latin typeface="Arial" charset="0"/>
                <a:cs typeface="Arial" charset="0"/>
              </a:rPr>
              <a:t>Approaches</a:t>
            </a:r>
          </a:p>
        </p:txBody>
      </p:sp>
      <p:sp>
        <p:nvSpPr>
          <p:cNvPr id="13314" name="Content Placeholder 2"/>
          <p:cNvSpPr>
            <a:spLocks noGrp="1"/>
          </p:cNvSpPr>
          <p:nvPr>
            <p:ph sz="quarter" idx="10"/>
          </p:nvPr>
        </p:nvSpPr>
        <p:spPr>
          <a:xfrm>
            <a:off x="375784" y="711888"/>
            <a:ext cx="4205287" cy="3382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charset="0"/>
              <a:buChar char=""/>
            </a:pPr>
            <a:r>
              <a:rPr lang="en-US" sz="2000">
                <a:latin typeface="Arial" charset="0"/>
                <a:cs typeface="Arial" charset="0"/>
              </a:rPr>
              <a:t>Graph-theoretic approach</a:t>
            </a:r>
          </a:p>
          <a:p>
            <a:pPr lvl="1">
              <a:buFont typeface="Verdana" charset="0"/>
              <a:buChar char="–"/>
            </a:pPr>
            <a:r>
              <a:rPr lang="en-US" sz="1800">
                <a:latin typeface="Arial" charset="0"/>
                <a:cs typeface="Arial" charset="0"/>
              </a:rPr>
              <a:t>Explore the access patterns using graph mining</a:t>
            </a:r>
          </a:p>
        </p:txBody>
      </p:sp>
      <p:sp>
        <p:nvSpPr>
          <p:cNvPr id="13315" name="Content Placeholder 2"/>
          <p:cNvSpPr txBox="1">
            <a:spLocks/>
          </p:cNvSpPr>
          <p:nvPr/>
        </p:nvSpPr>
        <p:spPr bwMode="gray">
          <a:xfrm>
            <a:off x="4808084" y="749988"/>
            <a:ext cx="420528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28600" indent="-2286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1200"/>
              </a:spcBef>
              <a:buClr>
                <a:schemeClr val="accent1"/>
              </a:buClr>
              <a:buFont typeface="Wingdings" charset="0"/>
              <a:buChar char=""/>
            </a:pPr>
            <a:r>
              <a:rPr lang="en-US" sz="2000">
                <a:cs typeface="Arial" charset="0"/>
              </a:rPr>
              <a:t>Per-user temporal modeling</a:t>
            </a:r>
          </a:p>
          <a:p>
            <a:pPr lvl="1">
              <a:spcBef>
                <a:spcPts val="300"/>
              </a:spcBef>
              <a:buClr>
                <a:schemeClr val="accent1"/>
              </a:buClr>
              <a:buFont typeface="Verdana" charset="0"/>
              <a:buChar char="–"/>
            </a:pPr>
            <a:r>
              <a:rPr lang="en-US" sz="1800">
                <a:cs typeface="Arial" charset="0"/>
              </a:rPr>
              <a:t>How does the user behaves different from his past behavior</a:t>
            </a:r>
          </a:p>
          <a:p>
            <a:pPr>
              <a:spcBef>
                <a:spcPts val="1200"/>
              </a:spcBef>
              <a:buClr>
                <a:schemeClr val="accent1"/>
              </a:buClr>
              <a:buFont typeface="Wingdings" charset="0"/>
              <a:buChar char=""/>
            </a:pPr>
            <a:r>
              <a:rPr lang="en-US" sz="2000">
                <a:cs typeface="Arial" charset="0"/>
              </a:rPr>
              <a:t>Cross-user lateral modeling</a:t>
            </a:r>
          </a:p>
          <a:p>
            <a:pPr lvl="1">
              <a:spcBef>
                <a:spcPts val="300"/>
              </a:spcBef>
              <a:buClr>
                <a:schemeClr val="accent1"/>
              </a:buClr>
              <a:buFont typeface="Verdana" charset="0"/>
              <a:buChar char="–"/>
            </a:pPr>
            <a:r>
              <a:rPr lang="en-US" sz="1800">
                <a:cs typeface="Arial" charset="0"/>
              </a:rPr>
              <a:t>How does his current behavior differ from other users in his past behavioral neighborhood</a:t>
            </a:r>
          </a:p>
          <a:p>
            <a:pPr lvl="1">
              <a:spcBef>
                <a:spcPts val="300"/>
              </a:spcBef>
              <a:buClr>
                <a:schemeClr val="accent1"/>
              </a:buClr>
              <a:buFont typeface="Verdana" charset="0"/>
              <a:buChar char="–"/>
            </a:pPr>
            <a:endParaRPr lang="en-US" sz="1800">
              <a:cs typeface="Arial" charset="0"/>
            </a:endParaRPr>
          </a:p>
        </p:txBody>
      </p:sp>
      <p:grpSp>
        <p:nvGrpSpPr>
          <p:cNvPr id="13316" name="Group 5"/>
          <p:cNvGrpSpPr>
            <a:grpSpLocks/>
          </p:cNvGrpSpPr>
          <p:nvPr/>
        </p:nvGrpSpPr>
        <p:grpSpPr bwMode="auto">
          <a:xfrm>
            <a:off x="998084" y="1796150"/>
            <a:ext cx="2719387" cy="2768600"/>
            <a:chOff x="6018176" y="893318"/>
            <a:chExt cx="2977155" cy="3133124"/>
          </a:xfrm>
        </p:grpSpPr>
        <p:grpSp>
          <p:nvGrpSpPr>
            <p:cNvPr id="13317" name="Group 6"/>
            <p:cNvGrpSpPr>
              <a:grpSpLocks/>
            </p:cNvGrpSpPr>
            <p:nvPr/>
          </p:nvGrpSpPr>
          <p:grpSpPr bwMode="auto">
            <a:xfrm>
              <a:off x="6018176" y="893318"/>
              <a:ext cx="2977155" cy="3133124"/>
              <a:chOff x="177800" y="1371600"/>
              <a:chExt cx="4082578" cy="4296458"/>
            </a:xfrm>
          </p:grpSpPr>
          <p:sp>
            <p:nvSpPr>
              <p:cNvPr id="14" name="Rounded Rectangle 13"/>
              <p:cNvSpPr/>
              <p:nvPr/>
            </p:nvSpPr>
            <p:spPr>
              <a:xfrm>
                <a:off x="2315612" y="1371600"/>
                <a:ext cx="1944766" cy="4296458"/>
              </a:xfrm>
              <a:prstGeom prst="roundRect">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sz="1600"/>
              </a:p>
            </p:txBody>
          </p:sp>
          <p:sp>
            <p:nvSpPr>
              <p:cNvPr id="15" name="Rounded Rectangle 14"/>
              <p:cNvSpPr/>
              <p:nvPr/>
            </p:nvSpPr>
            <p:spPr>
              <a:xfrm>
                <a:off x="177800" y="1371600"/>
                <a:ext cx="1894716" cy="4296458"/>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600"/>
              </a:p>
            </p:txBody>
          </p:sp>
          <p:sp>
            <p:nvSpPr>
              <p:cNvPr id="16" name="Oval 15"/>
              <p:cNvSpPr/>
              <p:nvPr/>
            </p:nvSpPr>
            <p:spPr>
              <a:xfrm>
                <a:off x="842738" y="1573612"/>
                <a:ext cx="636340" cy="638064"/>
              </a:xfrm>
              <a:prstGeom prst="ellipse">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r>
                  <a:rPr lang="en-US" sz="500" dirty="0"/>
                  <a:t>a.com</a:t>
                </a:r>
              </a:p>
            </p:txBody>
          </p:sp>
          <p:sp>
            <p:nvSpPr>
              <p:cNvPr id="17" name="Rectangle 16"/>
              <p:cNvSpPr/>
              <p:nvPr/>
            </p:nvSpPr>
            <p:spPr>
              <a:xfrm>
                <a:off x="2725538" y="1750989"/>
                <a:ext cx="1203563" cy="9139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sz="1400" dirty="0"/>
                  <a:t>Print</a:t>
                </a:r>
              </a:p>
              <a:p>
                <a:pPr algn="ctr">
                  <a:defRPr/>
                </a:pPr>
                <a:r>
                  <a:rPr lang="en-US" sz="1400" dirty="0"/>
                  <a:t>Server</a:t>
                </a:r>
              </a:p>
            </p:txBody>
          </p:sp>
          <p:sp>
            <p:nvSpPr>
              <p:cNvPr id="18" name="Rectangle 17"/>
              <p:cNvSpPr/>
              <p:nvPr/>
            </p:nvSpPr>
            <p:spPr>
              <a:xfrm>
                <a:off x="2742222" y="3061606"/>
                <a:ext cx="1255994" cy="91644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1200" dirty="0"/>
                  <a:t>Finance </a:t>
                </a:r>
              </a:p>
              <a:p>
                <a:pPr algn="ctr">
                  <a:defRPr/>
                </a:pPr>
                <a:r>
                  <a:rPr lang="en-US" sz="1200" dirty="0"/>
                  <a:t>Server</a:t>
                </a:r>
              </a:p>
            </p:txBody>
          </p:sp>
          <p:cxnSp>
            <p:nvCxnSpPr>
              <p:cNvPr id="19" name="Straight Arrow Connector 18"/>
              <p:cNvCxnSpPr>
                <a:stCxn id="20" idx="6"/>
                <a:endCxn id="17" idx="1"/>
              </p:cNvCxnSpPr>
              <p:nvPr/>
            </p:nvCxnSpPr>
            <p:spPr>
              <a:xfrm flipV="1">
                <a:off x="1479077" y="2206749"/>
                <a:ext cx="1246461" cy="1145557"/>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54164" y="2788151"/>
                <a:ext cx="1124914" cy="11258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800" dirty="0"/>
                  <a:t>b.com</a:t>
                </a:r>
              </a:p>
            </p:txBody>
          </p:sp>
          <p:sp>
            <p:nvSpPr>
              <p:cNvPr id="21" name="Oval 20"/>
              <p:cNvSpPr/>
              <p:nvPr/>
            </p:nvSpPr>
            <p:spPr>
              <a:xfrm>
                <a:off x="566276" y="4662923"/>
                <a:ext cx="703072" cy="702117"/>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sz="600" dirty="0"/>
                  <a:t>c.com</a:t>
                </a:r>
              </a:p>
            </p:txBody>
          </p:sp>
        </p:grpSp>
        <p:cxnSp>
          <p:nvCxnSpPr>
            <p:cNvPr id="8" name="Straight Arrow Connector 7"/>
            <p:cNvCxnSpPr>
              <a:stCxn id="20" idx="6"/>
              <a:endCxn id="18" idx="1"/>
            </p:cNvCxnSpPr>
            <p:nvPr/>
          </p:nvCxnSpPr>
          <p:spPr>
            <a:xfrm>
              <a:off x="6967112" y="2337717"/>
              <a:ext cx="921128" cy="122163"/>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876073" y="3129981"/>
              <a:ext cx="917652" cy="6665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1200" dirty="0"/>
                <a:t>Bi server</a:t>
              </a:r>
            </a:p>
          </p:txBody>
        </p:sp>
        <p:cxnSp>
          <p:nvCxnSpPr>
            <p:cNvPr id="10" name="Straight Arrow Connector 9"/>
            <p:cNvCxnSpPr>
              <a:stCxn id="20" idx="6"/>
              <a:endCxn id="9" idx="1"/>
            </p:cNvCxnSpPr>
            <p:nvPr/>
          </p:nvCxnSpPr>
          <p:spPr>
            <a:xfrm>
              <a:off x="6967112" y="2337717"/>
              <a:ext cx="908962" cy="112641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3321" name="Picture 2" descr="http://www.clker.com/cliparts/7/7/6/5/1194989007429459849modern_clock_chris_kemps_01.svg.me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47522" y="1768499"/>
              <a:ext cx="303924" cy="30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2" descr="http://www.clker.com/cliparts/7/7/6/5/1194989007429459849modern_clock_chris_kemps_01.svg.me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5400000">
              <a:off x="7247015" y="2246968"/>
              <a:ext cx="303924" cy="30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2" descr="http://www.clker.com/cliparts/7/7/6/5/1194989007429459849modern_clock_chris_kemps_01.svg.med.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rot="10800000">
              <a:off x="7244296" y="2747312"/>
              <a:ext cx="303924" cy="30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03794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User-Server access pattern (Normal user)</a:t>
            </a:r>
            <a:endParaRPr lang="en-US" dirty="0"/>
          </a:p>
        </p:txBody>
      </p:sp>
      <p:pic>
        <p:nvPicPr>
          <p:cNvPr id="4" name="Content Placeholder 3" descr="Screen Shot 2014-07-18 at 10.26.52 AM.png"/>
          <p:cNvPicPr>
            <a:picLocks noGrp="1" noChangeAspect="1"/>
          </p:cNvPicPr>
          <p:nvPr>
            <p:ph sz="quarter" idx="10"/>
          </p:nvPr>
        </p:nvPicPr>
        <p:blipFill>
          <a:blip r:embed="rId2" cstate="email">
            <a:extLst>
              <a:ext uri="{28A0092B-C50C-407E-A947-70E740481C1C}">
                <a14:useLocalDpi xmlns:a14="http://schemas.microsoft.com/office/drawing/2010/main"/>
              </a:ext>
            </a:extLst>
          </a:blip>
          <a:srcRect t="945" b="945"/>
          <a:stretch>
            <a:fillRect/>
          </a:stretch>
        </p:blipFill>
        <p:spPr>
          <a:xfrm>
            <a:off x="1610820" y="739822"/>
            <a:ext cx="6611297" cy="2659244"/>
          </a:xfrm>
        </p:spPr>
      </p:pic>
      <p:pic>
        <p:nvPicPr>
          <p:cNvPr id="5" name="Picture 4" descr="Screen Shot 2014-07-18 at 10.27.10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8429" y="3536043"/>
            <a:ext cx="6421119" cy="997603"/>
          </a:xfrm>
          <a:prstGeom prst="rect">
            <a:avLst/>
          </a:prstGeom>
        </p:spPr>
      </p:pic>
    </p:spTree>
    <p:extLst>
      <p:ext uri="{BB962C8B-B14F-4D97-AF65-F5344CB8AC3E}">
        <p14:creationId xmlns:p14="http://schemas.microsoft.com/office/powerpoint/2010/main" val="26780338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User-Server access pattern (Anomalous user)</a:t>
            </a:r>
            <a:endParaRPr lang="en-US" dirty="0"/>
          </a:p>
        </p:txBody>
      </p:sp>
      <p:pic>
        <p:nvPicPr>
          <p:cNvPr id="4" name="Picture 3" descr="Screen Shot 2014-07-18 at 10.27.30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6686" y="783772"/>
            <a:ext cx="7775528" cy="3150430"/>
          </a:xfrm>
          <a:prstGeom prst="rect">
            <a:avLst/>
          </a:prstGeom>
        </p:spPr>
      </p:pic>
      <p:pic>
        <p:nvPicPr>
          <p:cNvPr id="5" name="Picture 4" descr="Screen Shot 2014-07-18 at 10.27.43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714" y="3486331"/>
            <a:ext cx="7576820" cy="889323"/>
          </a:xfrm>
          <a:prstGeom prst="rect">
            <a:avLst/>
          </a:prstGeom>
        </p:spPr>
      </p:pic>
    </p:spTree>
    <p:extLst>
      <p:ext uri="{BB962C8B-B14F-4D97-AF65-F5344CB8AC3E}">
        <p14:creationId xmlns:p14="http://schemas.microsoft.com/office/powerpoint/2010/main" val="1707147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3" y="98652"/>
            <a:ext cx="8410575" cy="460375"/>
          </a:xfrm>
        </p:spPr>
        <p:txBody>
          <a:bodyPr/>
          <a:lstStyle/>
          <a:p>
            <a:r>
              <a:rPr lang="en-US" dirty="0" smtClean="0"/>
              <a:t>Lateral Movement Detection App</a:t>
            </a:r>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99" y="763813"/>
            <a:ext cx="5232401" cy="3771900"/>
          </a:xfrm>
          <a:prstGeom prst="rect">
            <a:avLst/>
          </a:prstGeom>
        </p:spPr>
      </p:pic>
    </p:spTree>
    <p:extLst>
      <p:ext uri="{BB962C8B-B14F-4D97-AF65-F5344CB8AC3E}">
        <p14:creationId xmlns:p14="http://schemas.microsoft.com/office/powerpoint/2010/main" val="647510409"/>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1" y="78419"/>
            <a:ext cx="3675399" cy="460375"/>
          </a:xfrm>
          <a:prstGeom prst="rect">
            <a:avLst/>
          </a:prstGeom>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200" dirty="0" smtClean="0">
                <a:solidFill>
                  <a:schemeClr val="tx2"/>
                </a:solidFill>
              </a:rPr>
              <a:t>Key Takeaways</a:t>
            </a:r>
            <a:endParaRPr lang="en-US" sz="3200" dirty="0">
              <a:solidFill>
                <a:schemeClr val="tx2"/>
              </a:solidFill>
            </a:endParaRPr>
          </a:p>
        </p:txBody>
      </p:sp>
      <p:sp>
        <p:nvSpPr>
          <p:cNvPr id="5" name="Content Placeholder 4"/>
          <p:cNvSpPr txBox="1">
            <a:spLocks/>
          </p:cNvSpPr>
          <p:nvPr/>
        </p:nvSpPr>
        <p:spPr>
          <a:xfrm>
            <a:off x="303143" y="598799"/>
            <a:ext cx="8567848" cy="2532621"/>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sz="2000" dirty="0" smtClean="0"/>
              <a:t>Pivotal &amp; customer data science teams are aware of Sentry MBA</a:t>
            </a:r>
          </a:p>
          <a:p>
            <a:pPr lvl="1"/>
            <a:r>
              <a:rPr lang="en-US" sz="1700" dirty="0" smtClean="0"/>
              <a:t>Models found a signal in the data in April</a:t>
            </a:r>
          </a:p>
          <a:p>
            <a:r>
              <a:rPr lang="en-US" sz="2000" dirty="0"/>
              <a:t>We see a big uptick in the use of Sentry MBA against </a:t>
            </a:r>
            <a:r>
              <a:rPr lang="en-US" sz="2000" dirty="0" smtClean="0"/>
              <a:t>our customer</a:t>
            </a:r>
            <a:br>
              <a:rPr lang="en-US" sz="2000" dirty="0" smtClean="0"/>
            </a:br>
            <a:r>
              <a:rPr lang="en-US" sz="2000" b="1" dirty="0" smtClean="0">
                <a:solidFill>
                  <a:srgbClr val="FF0000"/>
                </a:solidFill>
              </a:rPr>
              <a:t>OVER 10 Million attempts in the First week of June</a:t>
            </a:r>
          </a:p>
          <a:p>
            <a:r>
              <a:rPr lang="en-US" sz="2000" dirty="0" smtClean="0"/>
              <a:t>We identified the signature of most common Sentry MBA attacks</a:t>
            </a:r>
          </a:p>
          <a:p>
            <a:r>
              <a:rPr lang="en-US" sz="2000" dirty="0" smtClean="0"/>
              <a:t>We are able to learn NEW signatures when the attacker makes adjustments</a:t>
            </a:r>
            <a:r>
              <a:rPr lang="en-US" sz="2000" dirty="0"/>
              <a:t/>
            </a:r>
            <a:br>
              <a:rPr lang="en-US" sz="2000" dirty="0"/>
            </a:br>
            <a:r>
              <a:rPr lang="en-US" sz="2000" b="1" dirty="0" smtClean="0">
                <a:solidFill>
                  <a:srgbClr val="FF0000"/>
                </a:solidFill>
              </a:rPr>
              <a:t>Identified over </a:t>
            </a:r>
            <a:r>
              <a:rPr lang="en-US" sz="2000" b="1" u="sng" dirty="0" smtClean="0">
                <a:solidFill>
                  <a:srgbClr val="FF0000"/>
                </a:solidFill>
              </a:rPr>
              <a:t>20,000</a:t>
            </a:r>
            <a:r>
              <a:rPr lang="en-US" sz="2000" b="1" dirty="0" smtClean="0">
                <a:solidFill>
                  <a:srgbClr val="FF0000"/>
                </a:solidFill>
              </a:rPr>
              <a:t> distinct accounts successfully compromised since April</a:t>
            </a:r>
          </a:p>
          <a:p>
            <a:r>
              <a:rPr lang="en-US" sz="2000" dirty="0" smtClean="0"/>
              <a:t>Analysis can be run monthly, weekly, daily</a:t>
            </a:r>
            <a:r>
              <a:rPr lang="is-IS" sz="2000" dirty="0" smtClean="0"/>
              <a:t>…</a:t>
            </a:r>
          </a:p>
          <a:p>
            <a:r>
              <a:rPr lang="is-IS" sz="2000" dirty="0" smtClean="0"/>
              <a:t>We plan to stay ahead of the curve and try to anticipate smarter attackers </a:t>
            </a:r>
            <a:endParaRPr lang="en-US" sz="1700" dirty="0"/>
          </a:p>
          <a:p>
            <a:pPr marL="0" indent="0">
              <a:buNone/>
            </a:pPr>
            <a:endParaRPr lang="en-US" sz="2000" dirty="0" smtClean="0"/>
          </a:p>
        </p:txBody>
      </p:sp>
    </p:spTree>
    <p:extLst>
      <p:ext uri="{BB962C8B-B14F-4D97-AF65-F5344CB8AC3E}">
        <p14:creationId xmlns:p14="http://schemas.microsoft.com/office/powerpoint/2010/main" val="40017697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atin typeface="Arial" charset="0"/>
                <a:cs typeface="Arial" charset="0"/>
              </a:rPr>
              <a:t>Results</a:t>
            </a:r>
          </a:p>
        </p:txBody>
      </p:sp>
      <p:sp>
        <p:nvSpPr>
          <p:cNvPr id="14338" name="Content Placeholder 2"/>
          <p:cNvSpPr>
            <a:spLocks noGrp="1"/>
          </p:cNvSpPr>
          <p:nvPr>
            <p:ph sz="quarter" idx="10"/>
          </p:nvPr>
        </p:nvSpPr>
        <p:spPr>
          <a:xfrm>
            <a:off x="366713" y="1074738"/>
            <a:ext cx="8410575" cy="3382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buFont typeface="Wingdings" charset="0"/>
              <a:buChar char=""/>
            </a:pPr>
            <a:r>
              <a:rPr lang="en-US">
                <a:latin typeface="Arial" charset="0"/>
                <a:cs typeface="Arial" charset="0"/>
              </a:rPr>
              <a:t>6 months of data for training.  7</a:t>
            </a:r>
            <a:r>
              <a:rPr lang="en-US" baseline="30000">
                <a:latin typeface="Arial" charset="0"/>
                <a:cs typeface="Arial" charset="0"/>
              </a:rPr>
              <a:t>th</a:t>
            </a:r>
            <a:r>
              <a:rPr lang="en-US">
                <a:latin typeface="Arial" charset="0"/>
                <a:cs typeface="Arial" charset="0"/>
              </a:rPr>
              <a:t> month used for testing</a:t>
            </a:r>
          </a:p>
          <a:p>
            <a:pPr>
              <a:buFont typeface="Wingdings" charset="0"/>
              <a:buChar char=""/>
            </a:pPr>
            <a:r>
              <a:rPr lang="en-US">
                <a:latin typeface="Arial" charset="0"/>
                <a:cs typeface="Arial" charset="0"/>
              </a:rPr>
              <a:t>Among 13K users, we detected anomalous cases:</a:t>
            </a:r>
          </a:p>
          <a:p>
            <a:pPr lvl="1">
              <a:buFont typeface="Verdana" charset="0"/>
              <a:buChar char="–"/>
            </a:pPr>
            <a:r>
              <a:rPr lang="en-US">
                <a:latin typeface="Arial" charset="0"/>
                <a:cs typeface="Arial" charset="0"/>
              </a:rPr>
              <a:t>3 out of 5 known data loss violators (in legal pursuit) users are detected with abnormal activities before the actual data theft events</a:t>
            </a:r>
          </a:p>
          <a:p>
            <a:pPr>
              <a:buFont typeface="Wingdings" charset="0"/>
              <a:buChar char=""/>
            </a:pPr>
            <a:r>
              <a:rPr lang="en-US">
                <a:latin typeface="Arial" charset="0"/>
                <a:cs typeface="Arial" charset="0"/>
              </a:rPr>
              <a:t>Values in either detecting known anomalies earlier or undiscovered anomalies</a:t>
            </a:r>
          </a:p>
          <a:p>
            <a:pPr>
              <a:buFont typeface="Wingdings" charset="0"/>
              <a:buChar char=""/>
            </a:pPr>
            <a:r>
              <a:rPr lang="en-US">
                <a:latin typeface="Arial" charset="0"/>
                <a:cs typeface="Arial" charset="0"/>
              </a:rPr>
              <a:t>The system is in operation today at the client environment.</a:t>
            </a:r>
          </a:p>
          <a:p>
            <a:pPr lvl="1">
              <a:buFont typeface="Verdana" charset="0"/>
              <a:buChar char="–"/>
            </a:pPr>
            <a:endParaRPr lang="en-US">
              <a:latin typeface="Arial" charset="0"/>
              <a:cs typeface="Arial" charset="0"/>
            </a:endParaRPr>
          </a:p>
        </p:txBody>
      </p:sp>
    </p:spTree>
    <p:extLst>
      <p:ext uri="{BB962C8B-B14F-4D97-AF65-F5344CB8AC3E}">
        <p14:creationId xmlns:p14="http://schemas.microsoft.com/office/powerpoint/2010/main" val="1069679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286"/>
            <a:ext cx="9144000" cy="5148000"/>
          </a:xfrm>
          <a:prstGeom prst="rect">
            <a:avLst/>
          </a:prstGeom>
          <a:noFill/>
          <a:ln>
            <a:noFill/>
          </a:ln>
        </p:spPr>
      </p:pic>
      <p:sp>
        <p:nvSpPr>
          <p:cNvPr id="122" name="Shape 122"/>
          <p:cNvSpPr/>
          <p:nvPr/>
        </p:nvSpPr>
        <p:spPr>
          <a:xfrm>
            <a:off x="0" y="0"/>
            <a:ext cx="9144000" cy="5143500"/>
          </a:xfrm>
          <a:prstGeom prst="rect">
            <a:avLst/>
          </a:prstGeom>
          <a:solidFill>
            <a:srgbClr val="182730">
              <a:alpha val="8392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23" name="Shape 123"/>
          <p:cNvSpPr txBox="1"/>
          <p:nvPr/>
        </p:nvSpPr>
        <p:spPr>
          <a:xfrm>
            <a:off x="563249" y="1405675"/>
            <a:ext cx="8359580" cy="1489102"/>
          </a:xfrm>
          <a:prstGeom prst="rect">
            <a:avLst/>
          </a:prstGeom>
          <a:noFill/>
          <a:ln>
            <a:noFill/>
          </a:ln>
        </p:spPr>
        <p:txBody>
          <a:bodyPr lIns="91425" tIns="45700" rIns="91425" bIns="45700" anchor="t" anchorCtr="0">
            <a:noAutofit/>
          </a:bodyPr>
          <a:lstStyle/>
          <a:p>
            <a:pPr lvl="0">
              <a:buClr>
                <a:schemeClr val="lt1"/>
              </a:buClr>
              <a:buSzPct val="25000"/>
            </a:pPr>
            <a:r>
              <a:rPr lang="en-US" sz="3200" b="1" dirty="0" smtClean="0">
                <a:solidFill>
                  <a:schemeClr val="tx2"/>
                </a:solidFill>
                <a:ea typeface="+mj-ea"/>
                <a:cs typeface="Arial"/>
              </a:rPr>
              <a:t>Data Science on Pivotal Cloud Foundry:</a:t>
            </a:r>
          </a:p>
          <a:p>
            <a:pPr lvl="0">
              <a:buClr>
                <a:schemeClr val="lt1"/>
              </a:buClr>
              <a:buSzPct val="25000"/>
            </a:pPr>
            <a:r>
              <a:rPr lang="en-US" sz="2400" b="1" dirty="0" smtClean="0">
                <a:solidFill>
                  <a:schemeClr val="accent3"/>
                </a:solidFill>
                <a:ea typeface="+mj-ea"/>
                <a:cs typeface="Arial"/>
              </a:rPr>
              <a:t>Building</a:t>
            </a:r>
            <a:r>
              <a:rPr lang="en-US" sz="2400" b="1" dirty="0">
                <a:solidFill>
                  <a:schemeClr val="accent3"/>
                </a:solidFill>
                <a:ea typeface="+mj-ea"/>
                <a:cs typeface="Arial"/>
              </a:rPr>
              <a:t>, </a:t>
            </a:r>
            <a:r>
              <a:rPr lang="en-US" sz="2400" b="1" dirty="0" smtClean="0">
                <a:solidFill>
                  <a:schemeClr val="accent3"/>
                </a:solidFill>
                <a:ea typeface="+mj-ea"/>
                <a:cs typeface="Arial"/>
              </a:rPr>
              <a:t>Deploying</a:t>
            </a:r>
            <a:r>
              <a:rPr lang="en-US" sz="2400" b="1" dirty="0">
                <a:solidFill>
                  <a:schemeClr val="accent3"/>
                </a:solidFill>
                <a:ea typeface="+mj-ea"/>
                <a:cs typeface="Arial"/>
              </a:rPr>
              <a:t>, and </a:t>
            </a:r>
            <a:r>
              <a:rPr lang="en-US" sz="2400" b="1" dirty="0" smtClean="0">
                <a:solidFill>
                  <a:schemeClr val="accent3"/>
                </a:solidFill>
                <a:ea typeface="+mj-ea"/>
                <a:cs typeface="Arial"/>
              </a:rPr>
              <a:t>Scaling </a:t>
            </a:r>
            <a:r>
              <a:rPr lang="en-US" sz="2400" b="1" dirty="0">
                <a:solidFill>
                  <a:schemeClr val="accent3"/>
                </a:solidFill>
                <a:ea typeface="+mj-ea"/>
                <a:cs typeface="Arial"/>
              </a:rPr>
              <a:t>a </a:t>
            </a:r>
            <a:r>
              <a:rPr lang="en-US" sz="2400" b="1" dirty="0" smtClean="0">
                <a:solidFill>
                  <a:schemeClr val="accent3"/>
                </a:solidFill>
                <a:ea typeface="+mj-ea"/>
                <a:cs typeface="Arial"/>
              </a:rPr>
              <a:t>Model </a:t>
            </a:r>
            <a:r>
              <a:rPr lang="en-US" sz="2400" b="1" dirty="0">
                <a:solidFill>
                  <a:schemeClr val="accent3"/>
                </a:solidFill>
                <a:ea typeface="+mj-ea"/>
                <a:cs typeface="Arial"/>
              </a:rPr>
              <a:t>to Twitter </a:t>
            </a:r>
            <a:r>
              <a:rPr lang="en-US" sz="2400" b="1" dirty="0" smtClean="0">
                <a:solidFill>
                  <a:schemeClr val="accent3"/>
                </a:solidFill>
                <a:ea typeface="+mj-ea"/>
                <a:cs typeface="Arial"/>
              </a:rPr>
              <a:t>Scale (And Beyond</a:t>
            </a:r>
            <a:r>
              <a:rPr lang="en-US" sz="2400" b="1" dirty="0">
                <a:solidFill>
                  <a:schemeClr val="accent3"/>
                </a:solidFill>
                <a:ea typeface="+mj-ea"/>
                <a:cs typeface="Arial"/>
              </a:rPr>
              <a:t>)</a:t>
            </a:r>
            <a:endParaRPr sz="1600" b="1" dirty="0">
              <a:solidFill>
                <a:schemeClr val="accent3"/>
              </a:solidFill>
            </a:endParaRPr>
          </a:p>
        </p:txBody>
      </p:sp>
    </p:spTree>
    <p:extLst>
      <p:ext uri="{BB962C8B-B14F-4D97-AF65-F5344CB8AC3E}">
        <p14:creationId xmlns:p14="http://schemas.microsoft.com/office/powerpoint/2010/main" val="162340802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latin typeface="Avenir Book"/>
                <a:cs typeface="Avenir Book"/>
              </a:rPr>
              <a:t>How do we bring a model into production?</a:t>
            </a:r>
            <a:endParaRPr lang="en-US" dirty="0">
              <a:latin typeface="Avenir Book"/>
              <a:cs typeface="Avenir Book"/>
            </a:endParaRPr>
          </a:p>
        </p:txBody>
      </p:sp>
      <p:sp>
        <p:nvSpPr>
          <p:cNvPr id="3" name="Title 2"/>
          <p:cNvSpPr>
            <a:spLocks noGrp="1"/>
          </p:cNvSpPr>
          <p:nvPr>
            <p:ph type="title"/>
          </p:nvPr>
        </p:nvSpPr>
        <p:spPr/>
        <p:txBody>
          <a:bodyPr/>
          <a:lstStyle/>
          <a:p>
            <a:r>
              <a:rPr lang="en-US" dirty="0" smtClean="0">
                <a:latin typeface="Avenir Book"/>
                <a:cs typeface="Avenir Book"/>
              </a:rPr>
              <a:t>Motivation</a:t>
            </a:r>
            <a:endParaRPr lang="en-US" dirty="0">
              <a:latin typeface="Avenir Book"/>
              <a:cs typeface="Avenir Book"/>
            </a:endParaRPr>
          </a:p>
        </p:txBody>
      </p:sp>
      <p:sp>
        <p:nvSpPr>
          <p:cNvPr id="4" name="Text Placeholder 3"/>
          <p:cNvSpPr>
            <a:spLocks noGrp="1"/>
          </p:cNvSpPr>
          <p:nvPr>
            <p:ph type="body" idx="2"/>
          </p:nvPr>
        </p:nvSpPr>
        <p:spPr>
          <a:xfrm>
            <a:off x="278567" y="1129708"/>
            <a:ext cx="7623029" cy="3537542"/>
          </a:xfrm>
        </p:spPr>
        <p:txBody>
          <a:bodyPr/>
          <a:lstStyle/>
          <a:p>
            <a:pPr marL="457200" indent="-457200">
              <a:buFont typeface="+mj-lt"/>
              <a:buAutoNum type="arabicPeriod"/>
            </a:pPr>
            <a:r>
              <a:rPr lang="en-US" sz="1800" dirty="0" smtClean="0">
                <a:solidFill>
                  <a:schemeClr val="tx1"/>
                </a:solidFill>
                <a:latin typeface="Avenir Book"/>
                <a:cs typeface="Avenir Book"/>
              </a:rPr>
              <a:t>Real-time and near real-time model application</a:t>
            </a:r>
          </a:p>
          <a:p>
            <a:pPr marL="971550" lvl="1" indent="-457200"/>
            <a:r>
              <a:rPr lang="en-US" sz="1600" dirty="0" smtClean="0">
                <a:solidFill>
                  <a:schemeClr val="tx1"/>
                </a:solidFill>
                <a:latin typeface="Avenir Book"/>
                <a:cs typeface="Avenir Book"/>
              </a:rPr>
              <a:t>Requires immediate prediction in response to events of interest</a:t>
            </a:r>
          </a:p>
          <a:p>
            <a:pPr marL="971550" lvl="1" indent="-457200"/>
            <a:r>
              <a:rPr lang="en-US" sz="1600" dirty="0" smtClean="0">
                <a:solidFill>
                  <a:schemeClr val="tx1"/>
                </a:solidFill>
                <a:latin typeface="Avenir Book"/>
                <a:cs typeface="Avenir Book"/>
              </a:rPr>
              <a:t>Examples: </a:t>
            </a:r>
            <a:r>
              <a:rPr lang="en-US" sz="1600" dirty="0" err="1" smtClean="0">
                <a:solidFill>
                  <a:schemeClr val="tx1"/>
                </a:solidFill>
                <a:latin typeface="Avenir Book"/>
                <a:cs typeface="Avenir Book"/>
              </a:rPr>
              <a:t>Uber</a:t>
            </a:r>
            <a:r>
              <a:rPr lang="en-US" sz="1600" dirty="0" smtClean="0">
                <a:solidFill>
                  <a:schemeClr val="tx1"/>
                </a:solidFill>
                <a:latin typeface="Avenir Book"/>
                <a:cs typeface="Avenir Book"/>
              </a:rPr>
              <a:t>/</a:t>
            </a:r>
            <a:r>
              <a:rPr lang="en-US" sz="1600" dirty="0" err="1" smtClean="0">
                <a:solidFill>
                  <a:schemeClr val="tx1"/>
                </a:solidFill>
                <a:latin typeface="Avenir Book"/>
                <a:cs typeface="Avenir Book"/>
              </a:rPr>
              <a:t>Lyft</a:t>
            </a:r>
            <a:r>
              <a:rPr lang="en-US" sz="1600" dirty="0">
                <a:solidFill>
                  <a:schemeClr val="tx1"/>
                </a:solidFill>
                <a:latin typeface="Avenir Book"/>
                <a:cs typeface="Avenir Book"/>
              </a:rPr>
              <a:t> </a:t>
            </a:r>
            <a:r>
              <a:rPr lang="en-US" sz="1600" dirty="0" smtClean="0">
                <a:solidFill>
                  <a:schemeClr val="tx1"/>
                </a:solidFill>
                <a:latin typeface="Avenir Book"/>
                <a:cs typeface="Avenir Book"/>
              </a:rPr>
              <a:t>ride request, Google Search, Amazon product recommendation, self-driving cars, high speed algorithmic trading, etc.</a:t>
            </a:r>
          </a:p>
          <a:p>
            <a:pPr marL="971550" lvl="1" indent="-457200"/>
            <a:endParaRPr lang="en-US" sz="1800" dirty="0">
              <a:solidFill>
                <a:schemeClr val="tx1"/>
              </a:solidFill>
              <a:latin typeface="Avenir Book"/>
              <a:cs typeface="Avenir Book"/>
            </a:endParaRPr>
          </a:p>
          <a:p>
            <a:pPr marL="457200" indent="-457200">
              <a:buFont typeface="+mj-lt"/>
              <a:buAutoNum type="arabicPeriod"/>
            </a:pPr>
            <a:r>
              <a:rPr lang="en-US" sz="1800" dirty="0" smtClean="0">
                <a:solidFill>
                  <a:schemeClr val="tx1"/>
                </a:solidFill>
                <a:latin typeface="Avenir Book"/>
                <a:cs typeface="Avenir Book"/>
              </a:rPr>
              <a:t>Batch model application</a:t>
            </a:r>
            <a:endParaRPr lang="en-US" sz="1800" dirty="0">
              <a:solidFill>
                <a:schemeClr val="tx1"/>
              </a:solidFill>
              <a:latin typeface="Avenir Book"/>
              <a:cs typeface="Avenir Book"/>
            </a:endParaRPr>
          </a:p>
          <a:p>
            <a:pPr marL="971550" lvl="1" indent="-457200"/>
            <a:r>
              <a:rPr lang="en-US" sz="1600" dirty="0" smtClean="0">
                <a:solidFill>
                  <a:schemeClr val="tx1"/>
                </a:solidFill>
                <a:latin typeface="Avenir Book"/>
                <a:cs typeface="Avenir Book"/>
              </a:rPr>
              <a:t>For example, overnight batch application is sufficient for some data science tasks</a:t>
            </a:r>
            <a:endParaRPr lang="en-US" sz="1600" dirty="0">
              <a:solidFill>
                <a:schemeClr val="tx1"/>
              </a:solidFill>
              <a:latin typeface="Avenir Book"/>
              <a:cs typeface="Avenir Book"/>
            </a:endParaRPr>
          </a:p>
          <a:p>
            <a:pPr marL="971550" lvl="1" indent="-457200"/>
            <a:r>
              <a:rPr lang="en-US" sz="1600" dirty="0" smtClean="0">
                <a:solidFill>
                  <a:schemeClr val="tx1"/>
                </a:solidFill>
                <a:latin typeface="Avenir Book"/>
                <a:cs typeface="Avenir Book"/>
              </a:rPr>
              <a:t>Examples: Targeted marketing emails, LinkedIn summary email, daily </a:t>
            </a:r>
            <a:r>
              <a:rPr lang="en-US" sz="1600" dirty="0" err="1" smtClean="0">
                <a:solidFill>
                  <a:schemeClr val="tx1"/>
                </a:solidFill>
                <a:latin typeface="Avenir Book"/>
                <a:cs typeface="Avenir Book"/>
              </a:rPr>
              <a:t>cron</a:t>
            </a:r>
            <a:r>
              <a:rPr lang="en-US" sz="1600" dirty="0" smtClean="0">
                <a:solidFill>
                  <a:schemeClr val="tx1"/>
                </a:solidFill>
                <a:latin typeface="Avenir Book"/>
                <a:cs typeface="Avenir Book"/>
              </a:rPr>
              <a:t> jobs, </a:t>
            </a:r>
            <a:r>
              <a:rPr lang="en-US" sz="1600" dirty="0">
                <a:solidFill>
                  <a:schemeClr val="tx1"/>
                </a:solidFill>
                <a:latin typeface="Avenir Book"/>
                <a:cs typeface="Avenir Book"/>
              </a:rPr>
              <a:t>etc</a:t>
            </a:r>
            <a:r>
              <a:rPr lang="en-US" sz="1600" dirty="0" smtClean="0">
                <a:solidFill>
                  <a:schemeClr val="tx1"/>
                </a:solidFill>
                <a:latin typeface="Avenir Book"/>
                <a:cs typeface="Avenir Book"/>
              </a:rPr>
              <a:t>.</a:t>
            </a:r>
          </a:p>
        </p:txBody>
      </p:sp>
    </p:spTree>
    <p:extLst>
      <p:ext uri="{BB962C8B-B14F-4D97-AF65-F5344CB8AC3E}">
        <p14:creationId xmlns:p14="http://schemas.microsoft.com/office/powerpoint/2010/main" val="1907637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dissolve">
                                      <p:cBhvr>
                                        <p:cTn id="18" dur="500"/>
                                        <p:tgtEl>
                                          <p:spTgt spid="4">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dissolve">
                                      <p:cBhvr>
                                        <p:cTn id="21" dur="500"/>
                                        <p:tgtEl>
                                          <p:spTgt spid="4">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dissolve">
                                      <p:cBhvr>
                                        <p:cTn id="2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latin typeface="Avenir Book"/>
                <a:cs typeface="Avenir Book"/>
              </a:rPr>
              <a:t>What does the interface </a:t>
            </a:r>
            <a:r>
              <a:rPr lang="en-US" dirty="0">
                <a:latin typeface="Avenir Book"/>
                <a:cs typeface="Avenir Book"/>
              </a:rPr>
              <a:t>between data science and </a:t>
            </a:r>
            <a:r>
              <a:rPr lang="en-US" dirty="0" smtClean="0">
                <a:latin typeface="Avenir Book"/>
                <a:cs typeface="Avenir Book"/>
              </a:rPr>
              <a:t>engineering look </a:t>
            </a:r>
            <a:r>
              <a:rPr lang="en-US" dirty="0">
                <a:latin typeface="Avenir Book"/>
                <a:cs typeface="Avenir Book"/>
              </a:rPr>
              <a:t>like?</a:t>
            </a:r>
          </a:p>
        </p:txBody>
      </p:sp>
      <p:sp>
        <p:nvSpPr>
          <p:cNvPr id="3" name="Title 2"/>
          <p:cNvSpPr>
            <a:spLocks noGrp="1"/>
          </p:cNvSpPr>
          <p:nvPr>
            <p:ph type="title"/>
          </p:nvPr>
        </p:nvSpPr>
        <p:spPr/>
        <p:txBody>
          <a:bodyPr/>
          <a:lstStyle/>
          <a:p>
            <a:r>
              <a:rPr lang="en-US" b="0" dirty="0" smtClean="0">
                <a:latin typeface="Avenir Book"/>
                <a:cs typeface="Avenir Book"/>
              </a:rPr>
              <a:t>Bringing a model into production</a:t>
            </a:r>
            <a:endParaRPr lang="en-US" b="0" dirty="0">
              <a:latin typeface="Avenir Book"/>
              <a:cs typeface="Avenir Book"/>
            </a:endParaRPr>
          </a:p>
        </p:txBody>
      </p:sp>
      <p:sp>
        <p:nvSpPr>
          <p:cNvPr id="5" name="Right Arrow 4"/>
          <p:cNvSpPr/>
          <p:nvPr/>
        </p:nvSpPr>
        <p:spPr>
          <a:xfrm>
            <a:off x="964404" y="1405418"/>
            <a:ext cx="7083608" cy="2499169"/>
          </a:xfrm>
          <a:prstGeom prst="rightArrow">
            <a:avLst/>
          </a:prstGeom>
          <a:solidFill>
            <a:schemeClr val="bg1">
              <a:lumMod val="95000"/>
              <a:alpha val="93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Rlog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84" y="2759233"/>
            <a:ext cx="511033" cy="387681"/>
          </a:xfrm>
          <a:prstGeom prst="rect">
            <a:avLst/>
          </a:prstGeom>
        </p:spPr>
      </p:pic>
      <p:pic>
        <p:nvPicPr>
          <p:cNvPr id="7" name="Picture 6"/>
          <p:cNvPicPr>
            <a:picLocks noChangeAspect="1"/>
          </p:cNvPicPr>
          <p:nvPr/>
        </p:nvPicPr>
        <p:blipFill>
          <a:blip r:embed="rId4"/>
          <a:stretch>
            <a:fillRect/>
          </a:stretch>
        </p:blipFill>
        <p:spPr>
          <a:xfrm>
            <a:off x="1181733" y="2759233"/>
            <a:ext cx="396694" cy="396694"/>
          </a:xfrm>
          <a:prstGeom prst="rect">
            <a:avLst/>
          </a:prstGeom>
        </p:spPr>
      </p:pic>
      <p:sp>
        <p:nvSpPr>
          <p:cNvPr id="8" name="TextBox 7"/>
          <p:cNvSpPr txBox="1"/>
          <p:nvPr/>
        </p:nvSpPr>
        <p:spPr>
          <a:xfrm>
            <a:off x="943267" y="2119750"/>
            <a:ext cx="1005153" cy="523220"/>
          </a:xfrm>
          <a:prstGeom prst="rect">
            <a:avLst/>
          </a:prstGeom>
        </p:spPr>
        <p:txBody>
          <a:bodyPr wrap="square" rtlCol="0">
            <a:spAutoFit/>
          </a:bodyPr>
          <a:lstStyle/>
          <a:p>
            <a:pPr algn="ctr"/>
            <a:r>
              <a:rPr lang="en-US" dirty="0" smtClean="0">
                <a:solidFill>
                  <a:schemeClr val="tx1">
                    <a:lumMod val="65000"/>
                    <a:lumOff val="35000"/>
                  </a:schemeClr>
                </a:solidFill>
                <a:latin typeface="Avenir Book"/>
                <a:cs typeface="Avenir Book"/>
              </a:rPr>
              <a:t>Data science</a:t>
            </a:r>
          </a:p>
        </p:txBody>
      </p:sp>
      <p:sp>
        <p:nvSpPr>
          <p:cNvPr id="9" name="TextBox 8"/>
          <p:cNvSpPr txBox="1"/>
          <p:nvPr/>
        </p:nvSpPr>
        <p:spPr>
          <a:xfrm>
            <a:off x="5406091" y="2058629"/>
            <a:ext cx="1557742" cy="369332"/>
          </a:xfrm>
          <a:prstGeom prst="rect">
            <a:avLst/>
          </a:prstGeom>
        </p:spPr>
        <p:txBody>
          <a:bodyPr wrap="square" rtlCol="0">
            <a:spAutoFit/>
          </a:bodyPr>
          <a:lstStyle/>
          <a:p>
            <a:pPr algn="ctr"/>
            <a:r>
              <a:rPr lang="en-US" dirty="0" smtClean="0">
                <a:solidFill>
                  <a:schemeClr val="tx1">
                    <a:lumMod val="65000"/>
                    <a:lumOff val="35000"/>
                  </a:schemeClr>
                </a:solidFill>
                <a:latin typeface="Avenir Book"/>
                <a:cs typeface="Avenir Book"/>
              </a:rPr>
              <a:t>Engineering</a:t>
            </a:r>
          </a:p>
        </p:txBody>
      </p:sp>
      <p:pic>
        <p:nvPicPr>
          <p:cNvPr id="11" name="Picture 10"/>
          <p:cNvPicPr>
            <a:picLocks noChangeAspect="1"/>
          </p:cNvPicPr>
          <p:nvPr/>
        </p:nvPicPr>
        <p:blipFill>
          <a:blip r:embed="rId5"/>
          <a:stretch>
            <a:fillRect/>
          </a:stretch>
        </p:blipFill>
        <p:spPr>
          <a:xfrm>
            <a:off x="5327680" y="2366849"/>
            <a:ext cx="1445029" cy="802794"/>
          </a:xfrm>
          <a:prstGeom prst="rect">
            <a:avLst/>
          </a:prstGeom>
        </p:spPr>
      </p:pic>
      <p:sp>
        <p:nvSpPr>
          <p:cNvPr id="15" name="Rectangle 14"/>
          <p:cNvSpPr/>
          <p:nvPr/>
        </p:nvSpPr>
        <p:spPr>
          <a:xfrm>
            <a:off x="5517840" y="1598245"/>
            <a:ext cx="1058812" cy="307777"/>
          </a:xfrm>
          <a:prstGeom prst="rect">
            <a:avLst/>
          </a:prstGeom>
        </p:spPr>
        <p:txBody>
          <a:bodyPr wrap="none">
            <a:spAutoFit/>
          </a:bodyPr>
          <a:lstStyle/>
          <a:p>
            <a:r>
              <a:rPr lang="en-US" b="1" dirty="0" smtClean="0">
                <a:latin typeface="Avenir Book"/>
                <a:cs typeface="Avenir Book"/>
              </a:rPr>
              <a:t>Production</a:t>
            </a:r>
          </a:p>
        </p:txBody>
      </p:sp>
      <p:sp>
        <p:nvSpPr>
          <p:cNvPr id="16" name="Rounded Rectangle 15"/>
          <p:cNvSpPr/>
          <p:nvPr/>
        </p:nvSpPr>
        <p:spPr>
          <a:xfrm>
            <a:off x="2662295" y="1600518"/>
            <a:ext cx="2322717" cy="20849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p>
        </p:txBody>
      </p:sp>
      <p:sp>
        <p:nvSpPr>
          <p:cNvPr id="17" name="TextBox 16"/>
          <p:cNvSpPr txBox="1"/>
          <p:nvPr/>
        </p:nvSpPr>
        <p:spPr>
          <a:xfrm>
            <a:off x="2872833" y="1261964"/>
            <a:ext cx="1908433" cy="338554"/>
          </a:xfrm>
          <a:prstGeom prst="rect">
            <a:avLst/>
          </a:prstGeom>
        </p:spPr>
        <p:txBody>
          <a:bodyPr wrap="square" rtlCol="0">
            <a:spAutoFit/>
          </a:bodyPr>
          <a:lstStyle/>
          <a:p>
            <a:r>
              <a:rPr lang="en-US" sz="1600" dirty="0" smtClean="0">
                <a:solidFill>
                  <a:schemeClr val="tx1">
                    <a:lumMod val="65000"/>
                    <a:lumOff val="35000"/>
                  </a:schemeClr>
                </a:solidFill>
                <a:latin typeface="Avenir Book"/>
                <a:cs typeface="Avenir Book"/>
              </a:rPr>
              <a:t>Model persistence</a:t>
            </a:r>
          </a:p>
        </p:txBody>
      </p:sp>
      <p:sp>
        <p:nvSpPr>
          <p:cNvPr id="13" name="TextBox 12"/>
          <p:cNvSpPr txBox="1"/>
          <p:nvPr/>
        </p:nvSpPr>
        <p:spPr>
          <a:xfrm>
            <a:off x="2723420" y="1654097"/>
            <a:ext cx="2261592" cy="1938992"/>
          </a:xfrm>
          <a:prstGeom prst="rect">
            <a:avLst/>
          </a:prstGeom>
        </p:spPr>
        <p:txBody>
          <a:bodyPr wrap="square" rtlCol="0">
            <a:spAutoFit/>
          </a:bodyPr>
          <a:lstStyle/>
          <a:p>
            <a:r>
              <a:rPr lang="en-US" sz="1200" b="1" dirty="0" smtClean="0">
                <a:solidFill>
                  <a:schemeClr val="bg1"/>
                </a:solidFill>
                <a:latin typeface="Avenir Book"/>
                <a:cs typeface="Avenir Book"/>
              </a:rPr>
              <a:t>Approaches</a:t>
            </a:r>
          </a:p>
          <a:p>
            <a:endParaRPr lang="en-US" sz="1200" b="1" dirty="0" smtClean="0">
              <a:solidFill>
                <a:schemeClr val="bg1"/>
              </a:solidFill>
              <a:latin typeface="Avenir Book"/>
              <a:cs typeface="Avenir Book"/>
            </a:endParaRPr>
          </a:p>
          <a:p>
            <a:pPr marL="342900" indent="-342900">
              <a:buAutoNum type="arabicPeriod"/>
            </a:pPr>
            <a:r>
              <a:rPr lang="en-US" sz="1200" dirty="0" smtClean="0">
                <a:solidFill>
                  <a:schemeClr val="bg1"/>
                </a:solidFill>
                <a:latin typeface="Avenir Book"/>
                <a:cs typeface="Avenir Book"/>
              </a:rPr>
              <a:t>Re-write the code</a:t>
            </a:r>
          </a:p>
          <a:p>
            <a:endParaRPr lang="en-US" sz="1200" dirty="0" smtClean="0">
              <a:solidFill>
                <a:schemeClr val="bg1"/>
              </a:solidFill>
              <a:latin typeface="Avenir Book"/>
              <a:cs typeface="Avenir Book"/>
            </a:endParaRPr>
          </a:p>
          <a:p>
            <a:pPr marL="342900" indent="-342900">
              <a:buAutoNum type="arabicPeriod"/>
            </a:pPr>
            <a:r>
              <a:rPr lang="en-US" sz="1200" dirty="0" smtClean="0">
                <a:solidFill>
                  <a:schemeClr val="bg1"/>
                </a:solidFill>
                <a:latin typeface="Avenir Book"/>
                <a:cs typeface="Avenir Book"/>
              </a:rPr>
              <a:t>Universal mark up model language (PMML and PFA)</a:t>
            </a:r>
          </a:p>
          <a:p>
            <a:pPr marL="342900" indent="-342900">
              <a:buAutoNum type="arabicPeriod"/>
            </a:pPr>
            <a:endParaRPr lang="en-US" sz="1200" dirty="0" smtClean="0">
              <a:solidFill>
                <a:schemeClr val="bg1"/>
              </a:solidFill>
              <a:latin typeface="Avenir Book"/>
              <a:cs typeface="Avenir Book"/>
            </a:endParaRPr>
          </a:p>
          <a:p>
            <a:pPr marL="342900" indent="-342900">
              <a:buAutoNum type="arabicPeriod"/>
            </a:pPr>
            <a:r>
              <a:rPr lang="en-US" sz="1200" dirty="0" smtClean="0">
                <a:solidFill>
                  <a:schemeClr val="bg1"/>
                </a:solidFill>
                <a:latin typeface="Avenir Book"/>
                <a:cs typeface="Avenir Book"/>
              </a:rPr>
              <a:t>Deploy the model in its native language </a:t>
            </a:r>
          </a:p>
        </p:txBody>
      </p:sp>
      <p:pic>
        <p:nvPicPr>
          <p:cNvPr id="4" name="Picture 3" descr="oss-logo-madlib-tricol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691" y="2212341"/>
            <a:ext cx="520051" cy="309016"/>
          </a:xfrm>
          <a:prstGeom prst="rect">
            <a:avLst/>
          </a:prstGeom>
        </p:spPr>
      </p:pic>
    </p:spTree>
    <p:extLst>
      <p:ext uri="{BB962C8B-B14F-4D97-AF65-F5344CB8AC3E}">
        <p14:creationId xmlns:p14="http://schemas.microsoft.com/office/powerpoint/2010/main" val="31138836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6459963" y="2095780"/>
            <a:ext cx="2220327" cy="1525691"/>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108301" y="1030737"/>
            <a:ext cx="9035699" cy="542100"/>
          </a:xfrm>
        </p:spPr>
        <p:txBody>
          <a:bodyPr/>
          <a:lstStyle/>
          <a:p>
            <a:r>
              <a:rPr lang="en-US" dirty="0" smtClean="0">
                <a:latin typeface="Avenir Book"/>
                <a:cs typeface="Avenir Book"/>
              </a:rPr>
              <a:t>What does the interface </a:t>
            </a:r>
            <a:r>
              <a:rPr lang="en-US" dirty="0">
                <a:latin typeface="Avenir Book"/>
                <a:cs typeface="Avenir Book"/>
              </a:rPr>
              <a:t>between data science and </a:t>
            </a:r>
            <a:r>
              <a:rPr lang="en-US" dirty="0" smtClean="0">
                <a:latin typeface="Avenir Book"/>
                <a:cs typeface="Avenir Book"/>
              </a:rPr>
              <a:t>engineering look </a:t>
            </a:r>
            <a:r>
              <a:rPr lang="en-US" dirty="0">
                <a:latin typeface="Avenir Book"/>
                <a:cs typeface="Avenir Book"/>
              </a:rPr>
              <a:t>like?</a:t>
            </a:r>
          </a:p>
        </p:txBody>
      </p:sp>
      <p:sp>
        <p:nvSpPr>
          <p:cNvPr id="3" name="Title 2"/>
          <p:cNvSpPr>
            <a:spLocks noGrp="1"/>
          </p:cNvSpPr>
          <p:nvPr>
            <p:ph type="title"/>
          </p:nvPr>
        </p:nvSpPr>
        <p:spPr>
          <a:xfrm>
            <a:off x="108301" y="359610"/>
            <a:ext cx="9035699" cy="542100"/>
          </a:xfrm>
        </p:spPr>
        <p:txBody>
          <a:bodyPr/>
          <a:lstStyle/>
          <a:p>
            <a:r>
              <a:rPr lang="en-US" b="0" dirty="0" smtClean="0">
                <a:latin typeface="Avenir Book"/>
                <a:cs typeface="Avenir Book"/>
              </a:rPr>
              <a:t>Deploying our modeling framework as a </a:t>
            </a:r>
            <a:r>
              <a:rPr lang="en-US" b="0" dirty="0" err="1" smtClean="0">
                <a:latin typeface="Avenir Book"/>
                <a:cs typeface="Avenir Book"/>
              </a:rPr>
              <a:t>microservice</a:t>
            </a:r>
            <a:r>
              <a:rPr lang="en-US" b="0" dirty="0" smtClean="0">
                <a:latin typeface="Avenir Book"/>
                <a:cs typeface="Avenir Book"/>
              </a:rPr>
              <a:t> using Pivotal Cloud Foundry</a:t>
            </a:r>
            <a:endParaRPr lang="en-US" b="0" dirty="0">
              <a:latin typeface="Avenir Book"/>
              <a:cs typeface="Avenir Book"/>
            </a:endParaRPr>
          </a:p>
        </p:txBody>
      </p:sp>
      <p:pic>
        <p:nvPicPr>
          <p:cNvPr id="10" name="Picture 9" descr="Greenplum2PCF (26) (1) (6)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70" y="2114051"/>
            <a:ext cx="3183966" cy="1458078"/>
          </a:xfrm>
          <a:prstGeom prst="rect">
            <a:avLst/>
          </a:prstGeom>
        </p:spPr>
      </p:pic>
      <p:cxnSp>
        <p:nvCxnSpPr>
          <p:cNvPr id="14" name="Straight Connector 13"/>
          <p:cNvCxnSpPr/>
          <p:nvPr/>
        </p:nvCxnSpPr>
        <p:spPr>
          <a:xfrm>
            <a:off x="5445740" y="1762375"/>
            <a:ext cx="0" cy="2486609"/>
          </a:xfrm>
          <a:prstGeom prst="line">
            <a:avLst/>
          </a:prstGeom>
          <a:ln>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947248" y="3124471"/>
            <a:ext cx="2211189"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947249" y="2728719"/>
            <a:ext cx="2211188" cy="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33061" y="2248690"/>
            <a:ext cx="2147229" cy="1323439"/>
          </a:xfrm>
          <a:prstGeom prst="rect">
            <a:avLst/>
          </a:prstGeom>
        </p:spPr>
        <p:txBody>
          <a:bodyPr wrap="square" rtlCol="0">
            <a:spAutoFit/>
          </a:bodyPr>
          <a:lstStyle/>
          <a:p>
            <a:r>
              <a:rPr lang="en-US" sz="1600" u="sng" dirty="0" smtClean="0">
                <a:solidFill>
                  <a:srgbClr val="FFFFFF"/>
                </a:solidFill>
                <a:latin typeface="Avenir Book"/>
                <a:cs typeface="Avenir Book"/>
              </a:rPr>
              <a:t>Production System</a:t>
            </a:r>
            <a:r>
              <a:rPr lang="en-US" sz="1600" dirty="0">
                <a:solidFill>
                  <a:srgbClr val="FFFFFF"/>
                </a:solidFill>
                <a:latin typeface="Avenir Book"/>
                <a:cs typeface="Avenir Book"/>
              </a:rPr>
              <a:t/>
            </a:r>
            <a:br>
              <a:rPr lang="en-US" sz="1600" dirty="0">
                <a:solidFill>
                  <a:srgbClr val="FFFFFF"/>
                </a:solidFill>
                <a:latin typeface="Avenir Book"/>
                <a:cs typeface="Avenir Book"/>
              </a:rPr>
            </a:br>
            <a:r>
              <a:rPr lang="en-US" sz="1600" dirty="0">
                <a:solidFill>
                  <a:srgbClr val="FFFFFF"/>
                </a:solidFill>
                <a:latin typeface="Avenir Book"/>
                <a:cs typeface="Avenir Book"/>
              </a:rPr>
              <a:t/>
            </a:r>
            <a:br>
              <a:rPr lang="en-US" sz="1600" dirty="0">
                <a:solidFill>
                  <a:srgbClr val="FFFFFF"/>
                </a:solidFill>
                <a:latin typeface="Avenir Book"/>
                <a:cs typeface="Avenir Book"/>
              </a:rPr>
            </a:br>
            <a:r>
              <a:rPr lang="en-US" sz="1600" dirty="0" smtClean="0">
                <a:solidFill>
                  <a:srgbClr val="FFFFFF"/>
                </a:solidFill>
                <a:latin typeface="Avenir Book"/>
                <a:cs typeface="Avenir Book"/>
              </a:rPr>
              <a:t>E.g., data pipeline, end user, web app, etc.</a:t>
            </a:r>
          </a:p>
        </p:txBody>
      </p:sp>
      <p:sp>
        <p:nvSpPr>
          <p:cNvPr id="28" name="TextBox 27"/>
          <p:cNvSpPr txBox="1"/>
          <p:nvPr/>
        </p:nvSpPr>
        <p:spPr>
          <a:xfrm>
            <a:off x="4248773" y="2756127"/>
            <a:ext cx="895441" cy="338554"/>
          </a:xfrm>
          <a:prstGeom prst="rect">
            <a:avLst/>
          </a:prstGeom>
        </p:spPr>
        <p:txBody>
          <a:bodyPr wrap="square" rtlCol="0">
            <a:spAutoFit/>
          </a:bodyPr>
          <a:lstStyle/>
          <a:p>
            <a:r>
              <a:rPr lang="en-US" sz="1600" dirty="0" smtClean="0">
                <a:solidFill>
                  <a:schemeClr val="tx1">
                    <a:lumMod val="65000"/>
                    <a:lumOff val="35000"/>
                  </a:schemeClr>
                </a:solidFill>
                <a:latin typeface="Avenir Book"/>
                <a:cs typeface="Avenir Book"/>
              </a:rPr>
              <a:t>REST</a:t>
            </a:r>
          </a:p>
        </p:txBody>
      </p:sp>
    </p:spTree>
    <p:extLst>
      <p:ext uri="{BB962C8B-B14F-4D97-AF65-F5344CB8AC3E}">
        <p14:creationId xmlns:p14="http://schemas.microsoft.com/office/powerpoint/2010/main" val="348163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par>
                                <p:cTn id="14" presetID="9"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3"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0455" y="1910251"/>
            <a:ext cx="7404628" cy="1118255"/>
          </a:xfrm>
        </p:spPr>
        <p:txBody>
          <a:bodyPr/>
          <a:lstStyle/>
          <a:p>
            <a:r>
              <a:rPr lang="en-US" sz="4000" dirty="0" smtClean="0"/>
              <a:t>Pivotal Data Science Team &amp;</a:t>
            </a:r>
            <a:br>
              <a:rPr lang="en-US" sz="4000" dirty="0" smtClean="0"/>
            </a:br>
            <a:r>
              <a:rPr lang="en-US" sz="4000" dirty="0" smtClean="0"/>
              <a:t>Agile Data Science</a:t>
            </a:r>
            <a:endParaRPr lang="en-US" sz="4000" dirty="0"/>
          </a:p>
        </p:txBody>
      </p:sp>
    </p:spTree>
    <p:extLst>
      <p:ext uri="{BB962C8B-B14F-4D97-AF65-F5344CB8AC3E}">
        <p14:creationId xmlns:p14="http://schemas.microsoft.com/office/powerpoint/2010/main" val="4283333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Avenir Book"/>
                <a:cs typeface="Avenir Book"/>
              </a:rPr>
              <a:t>Application architecture</a:t>
            </a:r>
            <a:endParaRPr lang="en-US" dirty="0">
              <a:latin typeface="Avenir Book"/>
              <a:cs typeface="Avenir Book"/>
            </a:endParaRPr>
          </a:p>
        </p:txBody>
      </p:sp>
      <p:pic>
        <p:nvPicPr>
          <p:cNvPr id="6" name="Picture 5" descr="Greenplum2PCF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658" y="3076628"/>
            <a:ext cx="937013" cy="730870"/>
          </a:xfrm>
          <a:prstGeom prst="rect">
            <a:avLst/>
          </a:prstGeom>
        </p:spPr>
      </p:pic>
      <p:pic>
        <p:nvPicPr>
          <p:cNvPr id="7" name="Picture 6" descr="Greenplum2PC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2225" y="2723523"/>
            <a:ext cx="3122639" cy="1470877"/>
          </a:xfrm>
          <a:prstGeom prst="rect">
            <a:avLst/>
          </a:prstGeom>
        </p:spPr>
      </p:pic>
      <p:pic>
        <p:nvPicPr>
          <p:cNvPr id="8" name="Picture 7" descr="Greenplum2PCF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1776" y="2723523"/>
            <a:ext cx="1763001" cy="1175334"/>
          </a:xfrm>
          <a:prstGeom prst="rect">
            <a:avLst/>
          </a:prstGeom>
        </p:spPr>
      </p:pic>
      <p:pic>
        <p:nvPicPr>
          <p:cNvPr id="10" name="Picture 9" descr="Greenplum2PCF1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5673" y="1134594"/>
            <a:ext cx="2464745" cy="1165571"/>
          </a:xfrm>
          <a:prstGeom prst="rect">
            <a:avLst/>
          </a:prstGeom>
        </p:spPr>
      </p:pic>
      <p:grpSp>
        <p:nvGrpSpPr>
          <p:cNvPr id="17" name="Group 16"/>
          <p:cNvGrpSpPr/>
          <p:nvPr/>
        </p:nvGrpSpPr>
        <p:grpSpPr>
          <a:xfrm>
            <a:off x="5032047" y="951250"/>
            <a:ext cx="3517494" cy="1571371"/>
            <a:chOff x="4730521" y="1300489"/>
            <a:chExt cx="3517494" cy="1571371"/>
          </a:xfrm>
        </p:grpSpPr>
        <p:pic>
          <p:nvPicPr>
            <p:cNvPr id="11" name="Picture 10" descr="Greenplum2PCF2 (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521" y="1300489"/>
              <a:ext cx="1804445" cy="1571371"/>
            </a:xfrm>
            <a:prstGeom prst="rect">
              <a:avLst/>
            </a:prstGeom>
          </p:spPr>
        </p:pic>
        <p:sp>
          <p:nvSpPr>
            <p:cNvPr id="12" name="TextBox 11"/>
            <p:cNvSpPr txBox="1"/>
            <p:nvPr/>
          </p:nvSpPr>
          <p:spPr>
            <a:xfrm>
              <a:off x="6660981" y="1708410"/>
              <a:ext cx="1587034" cy="461665"/>
            </a:xfrm>
            <a:prstGeom prst="rect">
              <a:avLst/>
            </a:prstGeom>
          </p:spPr>
          <p:txBody>
            <a:bodyPr wrap="none" rtlCol="0">
              <a:spAutoFit/>
            </a:bodyPr>
            <a:lstStyle/>
            <a:p>
              <a:r>
                <a:rPr lang="en-US" sz="1200" dirty="0" smtClean="0">
                  <a:solidFill>
                    <a:schemeClr val="tx1">
                      <a:lumMod val="65000"/>
                      <a:lumOff val="35000"/>
                    </a:schemeClr>
                  </a:solidFill>
                  <a:latin typeface="Avenir Book"/>
                  <a:cs typeface="Avenir Book"/>
                </a:rPr>
                <a:t>Model development</a:t>
              </a:r>
            </a:p>
            <a:p>
              <a:r>
                <a:rPr lang="en-US" sz="1200" dirty="0" smtClean="0">
                  <a:solidFill>
                    <a:schemeClr val="tx1">
                      <a:lumMod val="65000"/>
                      <a:lumOff val="35000"/>
                    </a:schemeClr>
                  </a:solidFill>
                  <a:latin typeface="Avenir Book"/>
                  <a:cs typeface="Avenir Book"/>
                </a:rPr>
                <a:t>environment</a:t>
              </a:r>
            </a:p>
          </p:txBody>
        </p:sp>
      </p:grpSp>
      <p:cxnSp>
        <p:nvCxnSpPr>
          <p:cNvPr id="14" name="Straight Arrow Connector 13"/>
          <p:cNvCxnSpPr/>
          <p:nvPr/>
        </p:nvCxnSpPr>
        <p:spPr>
          <a:xfrm flipH="1">
            <a:off x="3855876" y="1761149"/>
            <a:ext cx="9776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8371" y="1333865"/>
            <a:ext cx="1336043" cy="276999"/>
          </a:xfrm>
          <a:prstGeom prst="rect">
            <a:avLst/>
          </a:prstGeom>
        </p:spPr>
        <p:txBody>
          <a:bodyPr wrap="none" rtlCol="0">
            <a:spAutoFit/>
          </a:bodyPr>
          <a:lstStyle/>
          <a:p>
            <a:r>
              <a:rPr lang="en-US" sz="1200" dirty="0" smtClean="0">
                <a:solidFill>
                  <a:schemeClr val="tx1">
                    <a:lumMod val="65000"/>
                    <a:lumOff val="35000"/>
                  </a:schemeClr>
                </a:solidFill>
                <a:latin typeface="Avenir Book"/>
                <a:cs typeface="Avenir Book"/>
              </a:rPr>
              <a:t>Apply the model</a:t>
            </a:r>
          </a:p>
        </p:txBody>
      </p:sp>
      <p:cxnSp>
        <p:nvCxnSpPr>
          <p:cNvPr id="19" name="Straight Arrow Connector 18"/>
          <p:cNvCxnSpPr/>
          <p:nvPr/>
        </p:nvCxnSpPr>
        <p:spPr>
          <a:xfrm>
            <a:off x="2500647" y="2300165"/>
            <a:ext cx="0" cy="5178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75640" y="3491059"/>
            <a:ext cx="9655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3" name="Picture 22" descr="twit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731" y="2964546"/>
            <a:ext cx="530942" cy="431838"/>
          </a:xfrm>
          <a:prstGeom prst="rect">
            <a:avLst/>
          </a:prstGeom>
        </p:spPr>
      </p:pic>
      <p:sp>
        <p:nvSpPr>
          <p:cNvPr id="24" name="TextBox 23"/>
          <p:cNvSpPr txBox="1"/>
          <p:nvPr/>
        </p:nvSpPr>
        <p:spPr>
          <a:xfrm>
            <a:off x="389394" y="3532312"/>
            <a:ext cx="992579" cy="276999"/>
          </a:xfrm>
          <a:prstGeom prst="rect">
            <a:avLst/>
          </a:prstGeom>
        </p:spPr>
        <p:txBody>
          <a:bodyPr wrap="none" rtlCol="0">
            <a:spAutoFit/>
          </a:bodyPr>
          <a:lstStyle/>
          <a:p>
            <a:r>
              <a:rPr lang="en-US" sz="1200" dirty="0" smtClean="0">
                <a:solidFill>
                  <a:schemeClr val="tx1">
                    <a:lumMod val="65000"/>
                    <a:lumOff val="35000"/>
                  </a:schemeClr>
                </a:solidFill>
                <a:latin typeface="Avenir Book"/>
                <a:cs typeface="Avenir Book"/>
              </a:rPr>
              <a:t>Live Tweets</a:t>
            </a:r>
          </a:p>
        </p:txBody>
      </p:sp>
      <p:cxnSp>
        <p:nvCxnSpPr>
          <p:cNvPr id="25" name="Straight Arrow Connector 24"/>
          <p:cNvCxnSpPr/>
          <p:nvPr/>
        </p:nvCxnSpPr>
        <p:spPr>
          <a:xfrm>
            <a:off x="3225286" y="3396384"/>
            <a:ext cx="84988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194831" y="4044224"/>
            <a:ext cx="1250639" cy="276999"/>
          </a:xfrm>
          <a:prstGeom prst="rect">
            <a:avLst/>
          </a:prstGeom>
        </p:spPr>
        <p:txBody>
          <a:bodyPr wrap="none" rtlCol="0">
            <a:spAutoFit/>
          </a:bodyPr>
          <a:lstStyle/>
          <a:p>
            <a:r>
              <a:rPr lang="en-US" sz="1200" dirty="0" smtClean="0">
                <a:solidFill>
                  <a:schemeClr val="tx1">
                    <a:lumMod val="65000"/>
                    <a:lumOff val="35000"/>
                  </a:schemeClr>
                </a:solidFill>
                <a:latin typeface="Avenir Book"/>
                <a:cs typeface="Avenir Book"/>
              </a:rPr>
              <a:t>Dashboard app</a:t>
            </a:r>
          </a:p>
        </p:txBody>
      </p:sp>
      <p:sp>
        <p:nvSpPr>
          <p:cNvPr id="29" name="TextBox 28"/>
          <p:cNvSpPr txBox="1"/>
          <p:nvPr/>
        </p:nvSpPr>
        <p:spPr>
          <a:xfrm>
            <a:off x="7969592" y="3801986"/>
            <a:ext cx="686026" cy="461665"/>
          </a:xfrm>
          <a:prstGeom prst="rect">
            <a:avLst/>
          </a:prstGeom>
        </p:spPr>
        <p:txBody>
          <a:bodyPr wrap="none" rtlCol="0">
            <a:spAutoFit/>
          </a:bodyPr>
          <a:lstStyle/>
          <a:p>
            <a:r>
              <a:rPr lang="en-US" sz="1200" dirty="0" smtClean="0">
                <a:solidFill>
                  <a:schemeClr val="tx1">
                    <a:lumMod val="65000"/>
                    <a:lumOff val="35000"/>
                  </a:schemeClr>
                </a:solidFill>
                <a:latin typeface="Avenir Book"/>
                <a:cs typeface="Avenir Book"/>
              </a:rPr>
              <a:t>Metrics</a:t>
            </a:r>
          </a:p>
          <a:p>
            <a:r>
              <a:rPr lang="en-US" sz="1200" dirty="0" smtClean="0">
                <a:solidFill>
                  <a:schemeClr val="tx1">
                    <a:lumMod val="65000"/>
                    <a:lumOff val="35000"/>
                  </a:schemeClr>
                </a:solidFill>
                <a:latin typeface="Avenir Book"/>
                <a:cs typeface="Avenir Book"/>
              </a:rPr>
              <a:t>logger</a:t>
            </a:r>
          </a:p>
        </p:txBody>
      </p:sp>
      <p:cxnSp>
        <p:nvCxnSpPr>
          <p:cNvPr id="30" name="Straight Arrow Connector 29"/>
          <p:cNvCxnSpPr/>
          <p:nvPr/>
        </p:nvCxnSpPr>
        <p:spPr>
          <a:xfrm flipH="1">
            <a:off x="7371412" y="3472553"/>
            <a:ext cx="4628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2333247" y="2300165"/>
            <a:ext cx="0" cy="496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8" name="Picture 37" descr="Screen Shot 2016-09-27 at 10.09.58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7672" y="1820836"/>
            <a:ext cx="440076" cy="222456"/>
          </a:xfrm>
          <a:prstGeom prst="rect">
            <a:avLst/>
          </a:prstGeom>
        </p:spPr>
      </p:pic>
      <p:sp>
        <p:nvSpPr>
          <p:cNvPr id="39" name="Rectangle 38"/>
          <p:cNvSpPr/>
          <p:nvPr/>
        </p:nvSpPr>
        <p:spPr>
          <a:xfrm>
            <a:off x="4042654" y="2034682"/>
            <a:ext cx="647024" cy="430887"/>
          </a:xfrm>
          <a:prstGeom prst="rect">
            <a:avLst/>
          </a:prstGeom>
        </p:spPr>
        <p:txBody>
          <a:bodyPr wrap="square">
            <a:spAutoFit/>
          </a:bodyPr>
          <a:lstStyle/>
          <a:p>
            <a:r>
              <a:rPr lang="en-US" sz="1050" dirty="0" smtClean="0">
                <a:solidFill>
                  <a:schemeClr val="tx1">
                    <a:lumMod val="65000"/>
                    <a:lumOff val="35000"/>
                  </a:schemeClr>
                </a:solidFill>
                <a:latin typeface="Avenir Book"/>
                <a:cs typeface="Avenir Book"/>
              </a:rPr>
              <a:t>Trained</a:t>
            </a:r>
            <a:br>
              <a:rPr lang="en-US" sz="1050" dirty="0" smtClean="0">
                <a:solidFill>
                  <a:schemeClr val="tx1">
                    <a:lumMod val="65000"/>
                    <a:lumOff val="35000"/>
                  </a:schemeClr>
                </a:solidFill>
                <a:latin typeface="Avenir Book"/>
                <a:cs typeface="Avenir Book"/>
              </a:rPr>
            </a:br>
            <a:r>
              <a:rPr lang="en-US" sz="1050" dirty="0" smtClean="0">
                <a:solidFill>
                  <a:schemeClr val="tx1">
                    <a:lumMod val="65000"/>
                    <a:lumOff val="35000"/>
                  </a:schemeClr>
                </a:solidFill>
                <a:latin typeface="Avenir Book"/>
                <a:cs typeface="Avenir Book"/>
              </a:rPr>
              <a:t>model</a:t>
            </a:r>
            <a:endParaRPr lang="en-US" sz="1050" dirty="0">
              <a:solidFill>
                <a:schemeClr val="tx1">
                  <a:lumMod val="65000"/>
                  <a:lumOff val="35000"/>
                </a:schemeClr>
              </a:solidFill>
              <a:latin typeface="Avenir Book"/>
              <a:cs typeface="Avenir Book"/>
            </a:endParaRPr>
          </a:p>
        </p:txBody>
      </p:sp>
    </p:spTree>
    <p:extLst>
      <p:ext uri="{BB962C8B-B14F-4D97-AF65-F5344CB8AC3E}">
        <p14:creationId xmlns:p14="http://schemas.microsoft.com/office/powerpoint/2010/main" val="585368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dissolve">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500"/>
                                        <p:tgtEl>
                                          <p:spTgt spid="21"/>
                                        </p:tgtEl>
                                      </p:cBhvr>
                                    </p:animEffect>
                                  </p:childTnLst>
                                </p:cTn>
                              </p:par>
                              <p:par>
                                <p:cTn id="35" presetID="9"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dissolve">
                                      <p:cBhvr>
                                        <p:cTn id="37" dur="500"/>
                                        <p:tgtEl>
                                          <p:spTgt spid="2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dissolve">
                                      <p:cBhvr>
                                        <p:cTn id="40" dur="500"/>
                                        <p:tgtEl>
                                          <p:spTgt spid="24"/>
                                        </p:tgtEl>
                                      </p:cBhvr>
                                    </p:animEffect>
                                  </p:childTnLst>
                                </p:cTn>
                              </p:par>
                              <p:par>
                                <p:cTn id="41" presetID="9"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dissolve">
                                      <p:cBhvr>
                                        <p:cTn id="43" dur="500"/>
                                        <p:tgtEl>
                                          <p:spTgt spid="33"/>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dissolve">
                                      <p:cBhvr>
                                        <p:cTn id="51" dur="500"/>
                                        <p:tgtEl>
                                          <p:spTgt spid="7"/>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dissolve">
                                      <p:cBhvr>
                                        <p:cTn id="54" dur="500"/>
                                        <p:tgtEl>
                                          <p:spTgt spid="28"/>
                                        </p:tgtEl>
                                      </p:cBhvr>
                                    </p:animEffect>
                                  </p:childTnLst>
                                </p:cTn>
                              </p:par>
                              <p:par>
                                <p:cTn id="55" presetID="9"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dissolve">
                                      <p:cBhvr>
                                        <p:cTn id="62" dur="500"/>
                                        <p:tgtEl>
                                          <p:spTgt spid="6"/>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par>
                                <p:cTn id="66" presetID="9"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dissolve">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8" grpId="0"/>
      <p:bldP spid="29" grpId="0"/>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many more use cases</a:t>
            </a:r>
            <a:endParaRPr lang="en-US" dirty="0"/>
          </a:p>
        </p:txBody>
      </p:sp>
      <p:sp>
        <p:nvSpPr>
          <p:cNvPr id="3" name="Content Placeholder 2"/>
          <p:cNvSpPr>
            <a:spLocks noGrp="1"/>
          </p:cNvSpPr>
          <p:nvPr>
            <p:ph sz="quarter" idx="10"/>
          </p:nvPr>
        </p:nvSpPr>
        <p:spPr>
          <a:xfrm>
            <a:off x="366724" y="1074738"/>
            <a:ext cx="8410575" cy="1814512"/>
          </a:xfrm>
        </p:spPr>
        <p:txBody>
          <a:bodyPr/>
          <a:lstStyle/>
          <a:p>
            <a:pPr marL="457200" lvl="1" indent="0">
              <a:buNone/>
            </a:pPr>
            <a:r>
              <a:rPr lang="en-US" dirty="0">
                <a:hlinkClick r:id="rId2"/>
              </a:rPr>
              <a:t>https://blog.pivotal.io/data-science-</a:t>
            </a:r>
            <a:r>
              <a:rPr lang="en-US" dirty="0" smtClean="0">
                <a:hlinkClick r:id="rId2"/>
              </a:rPr>
              <a:t>pivotal</a:t>
            </a:r>
            <a:endParaRPr lang="en-US" dirty="0" smtClean="0"/>
          </a:p>
          <a:p>
            <a:pPr marL="457200" lvl="1" indent="0">
              <a:buNone/>
            </a:pPr>
            <a:endParaRPr lang="en-US" dirty="0"/>
          </a:p>
        </p:txBody>
      </p:sp>
    </p:spTree>
    <p:extLst>
      <p:ext uri="{BB962C8B-B14F-4D97-AF65-F5344CB8AC3E}">
        <p14:creationId xmlns:p14="http://schemas.microsoft.com/office/powerpoint/2010/main" val="2140998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70455" y="2464251"/>
            <a:ext cx="7891462" cy="564257"/>
          </a:xfrm>
        </p:spPr>
        <p:txBody>
          <a:bodyPr/>
          <a:lstStyle/>
          <a:p>
            <a:r>
              <a:rPr lang="en-US" sz="4000" dirty="0" smtClean="0"/>
              <a:t>Alignment / Next Steps </a:t>
            </a:r>
            <a:endParaRPr lang="en-US" sz="4000" dirty="0"/>
          </a:p>
        </p:txBody>
      </p:sp>
    </p:spTree>
    <p:extLst>
      <p:ext uri="{BB962C8B-B14F-4D97-AF65-F5344CB8AC3E}">
        <p14:creationId xmlns:p14="http://schemas.microsoft.com/office/powerpoint/2010/main" val="32766213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Goals of Data Science Engagement</a:t>
            </a:r>
            <a:endParaRPr lang="en-US" dirty="0"/>
          </a:p>
        </p:txBody>
      </p:sp>
      <p:sp>
        <p:nvSpPr>
          <p:cNvPr id="4" name="Content Placeholder 3"/>
          <p:cNvSpPr>
            <a:spLocks noGrp="1"/>
          </p:cNvSpPr>
          <p:nvPr>
            <p:ph sz="quarter" idx="10"/>
          </p:nvPr>
        </p:nvSpPr>
        <p:spPr>
          <a:xfrm>
            <a:off x="366726" y="1074738"/>
            <a:ext cx="8607951" cy="3382962"/>
          </a:xfrm>
        </p:spPr>
        <p:txBody>
          <a:bodyPr/>
          <a:lstStyle/>
          <a:p>
            <a:r>
              <a:rPr lang="en-US" b="1" dirty="0" smtClean="0">
                <a:solidFill>
                  <a:schemeClr val="accent3"/>
                </a:solidFill>
              </a:rPr>
              <a:t>Teach</a:t>
            </a:r>
            <a:r>
              <a:rPr lang="en-US" b="1" dirty="0" smtClean="0">
                <a:solidFill>
                  <a:srgbClr val="008881"/>
                </a:solidFill>
              </a:rPr>
              <a:t> </a:t>
            </a:r>
            <a:r>
              <a:rPr lang="en-US" dirty="0" smtClean="0"/>
              <a:t>our best practices through experience</a:t>
            </a:r>
          </a:p>
          <a:p>
            <a:r>
              <a:rPr lang="en-US" dirty="0" smtClean="0"/>
              <a:t>Provide the customer with a </a:t>
            </a:r>
            <a:r>
              <a:rPr lang="en-US" b="1" dirty="0" smtClean="0">
                <a:solidFill>
                  <a:srgbClr val="F27C3A"/>
                </a:solidFill>
              </a:rPr>
              <a:t>quick win</a:t>
            </a:r>
          </a:p>
          <a:p>
            <a:r>
              <a:rPr lang="en-US" dirty="0" smtClean="0"/>
              <a:t>Utilize underutilized/unexamined data and </a:t>
            </a:r>
            <a:r>
              <a:rPr lang="en-US" b="1" dirty="0" smtClean="0">
                <a:solidFill>
                  <a:srgbClr val="F27C3A"/>
                </a:solidFill>
              </a:rPr>
              <a:t>prove the predictive power of the data</a:t>
            </a:r>
          </a:p>
          <a:p>
            <a:r>
              <a:rPr lang="en-US" b="1" dirty="0" smtClean="0">
                <a:solidFill>
                  <a:srgbClr val="F27C3A"/>
                </a:solidFill>
              </a:rPr>
              <a:t>Prove the value of running machine learning</a:t>
            </a:r>
            <a:r>
              <a:rPr lang="en-US" dirty="0" smtClean="0"/>
              <a:t> on the distributed computing platforms</a:t>
            </a:r>
          </a:p>
          <a:p>
            <a:endParaRPr lang="en-US" dirty="0"/>
          </a:p>
        </p:txBody>
      </p:sp>
    </p:spTree>
    <p:extLst>
      <p:ext uri="{BB962C8B-B14F-4D97-AF65-F5344CB8AC3E}">
        <p14:creationId xmlns:p14="http://schemas.microsoft.com/office/powerpoint/2010/main" val="3241229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725" y="160619"/>
            <a:ext cx="8410575" cy="460375"/>
          </a:xfrm>
        </p:spPr>
        <p:txBody>
          <a:bodyPr/>
          <a:lstStyle/>
          <a:p>
            <a:r>
              <a:rPr lang="en-US" dirty="0" smtClean="0"/>
              <a:t>Pivotal Data Science Engagements</a:t>
            </a:r>
            <a:endParaRPr lang="en-US" dirty="0"/>
          </a:p>
        </p:txBody>
      </p:sp>
      <p:grpSp>
        <p:nvGrpSpPr>
          <p:cNvPr id="19" name="Group 18"/>
          <p:cNvGrpSpPr/>
          <p:nvPr/>
        </p:nvGrpSpPr>
        <p:grpSpPr>
          <a:xfrm>
            <a:off x="393346" y="751416"/>
            <a:ext cx="2606040" cy="1863844"/>
            <a:chOff x="393346" y="751416"/>
            <a:chExt cx="2606040" cy="1863844"/>
          </a:xfrm>
        </p:grpSpPr>
        <p:pic>
          <p:nvPicPr>
            <p:cNvPr id="9" name="Picture 8" descr="45276143.jpg"/>
            <p:cNvPicPr>
              <a:picLocks/>
            </p:cNvPicPr>
            <p:nvPr/>
          </p:nvPicPr>
          <p:blipFill>
            <a:blip r:embed="rId3" cstate="email">
              <a:extLst>
                <a:ext uri="{28A0092B-C50C-407E-A947-70E740481C1C}">
                  <a14:useLocalDpi xmlns:a14="http://schemas.microsoft.com/office/drawing/2010/main"/>
                </a:ext>
              </a:extLst>
            </a:blip>
            <a:stretch>
              <a:fillRect/>
            </a:stretch>
          </p:blipFill>
          <p:spPr>
            <a:xfrm>
              <a:off x="394537" y="751416"/>
              <a:ext cx="2603659" cy="1828800"/>
            </a:xfrm>
            <a:prstGeom prst="rect">
              <a:avLst/>
            </a:prstGeom>
          </p:spPr>
        </p:pic>
        <p:sp>
          <p:nvSpPr>
            <p:cNvPr id="14" name="Rectangle 13"/>
            <p:cNvSpPr/>
            <p:nvPr/>
          </p:nvSpPr>
          <p:spPr>
            <a:xfrm>
              <a:off x="393346" y="751416"/>
              <a:ext cx="2606040" cy="1863844"/>
            </a:xfrm>
            <a:prstGeom prst="rect">
              <a:avLst/>
            </a:prstGeom>
            <a:gradFill flip="none" rotWithShape="1">
              <a:gsLst>
                <a:gs pos="0">
                  <a:schemeClr val="bg1">
                    <a:alpha val="0"/>
                  </a:schemeClr>
                </a:gs>
                <a:gs pos="77000">
                  <a:srgbClr val="FFFFFF"/>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357265" y="751416"/>
            <a:ext cx="2606040" cy="1863844"/>
            <a:chOff x="3357265" y="751416"/>
            <a:chExt cx="2606040" cy="1863844"/>
          </a:xfrm>
        </p:grpSpPr>
        <p:pic>
          <p:nvPicPr>
            <p:cNvPr id="10" name="Picture 9" descr="index.jpg"/>
            <p:cNvPicPr>
              <a:picLocks/>
            </p:cNvPicPr>
            <p:nvPr/>
          </p:nvPicPr>
          <p:blipFill rotWithShape="1">
            <a:blip r:embed="rId4" cstate="email">
              <a:extLst>
                <a:ext uri="{28A0092B-C50C-407E-A947-70E740481C1C}">
                  <a14:useLocalDpi xmlns:a14="http://schemas.microsoft.com/office/drawing/2010/main"/>
                </a:ext>
              </a:extLst>
            </a:blip>
            <a:srcRect/>
            <a:stretch/>
          </p:blipFill>
          <p:spPr>
            <a:xfrm>
              <a:off x="3357265" y="751416"/>
              <a:ext cx="2606040" cy="1828800"/>
            </a:xfrm>
            <a:prstGeom prst="rect">
              <a:avLst/>
            </a:prstGeom>
          </p:spPr>
        </p:pic>
        <p:sp>
          <p:nvSpPr>
            <p:cNvPr id="15" name="Rectangle 14"/>
            <p:cNvSpPr/>
            <p:nvPr/>
          </p:nvSpPr>
          <p:spPr>
            <a:xfrm>
              <a:off x="3357265" y="751416"/>
              <a:ext cx="2606040" cy="1863844"/>
            </a:xfrm>
            <a:prstGeom prst="rect">
              <a:avLst/>
            </a:prstGeom>
            <a:gradFill flip="none" rotWithShape="1">
              <a:gsLst>
                <a:gs pos="0">
                  <a:schemeClr val="bg1">
                    <a:alpha val="0"/>
                  </a:schemeClr>
                </a:gs>
                <a:gs pos="77000">
                  <a:srgbClr val="FFFFFF"/>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362699" y="751416"/>
            <a:ext cx="2606040" cy="1863844"/>
            <a:chOff x="6362699" y="751416"/>
            <a:chExt cx="2606040" cy="1863844"/>
          </a:xfrm>
        </p:grpSpPr>
        <p:pic>
          <p:nvPicPr>
            <p:cNvPr id="11" name="Picture 10" descr="P1-BH765_PAIR_P_20120826190032.jpg"/>
            <p:cNvPicPr>
              <a:picLocks/>
            </p:cNvPicPr>
            <p:nvPr/>
          </p:nvPicPr>
          <p:blipFill>
            <a:blip r:embed="rId5" cstate="email">
              <a:extLst>
                <a:ext uri="{28A0092B-C50C-407E-A947-70E740481C1C}">
                  <a14:useLocalDpi xmlns:a14="http://schemas.microsoft.com/office/drawing/2010/main"/>
                </a:ext>
              </a:extLst>
            </a:blip>
            <a:stretch>
              <a:fillRect/>
            </a:stretch>
          </p:blipFill>
          <p:spPr>
            <a:xfrm>
              <a:off x="6362699" y="751416"/>
              <a:ext cx="2606040" cy="1828800"/>
            </a:xfrm>
            <a:prstGeom prst="rect">
              <a:avLst/>
            </a:prstGeom>
          </p:spPr>
        </p:pic>
        <p:sp>
          <p:nvSpPr>
            <p:cNvPr id="16" name="Rectangle 15"/>
            <p:cNvSpPr/>
            <p:nvPr/>
          </p:nvSpPr>
          <p:spPr>
            <a:xfrm>
              <a:off x="6362699" y="751416"/>
              <a:ext cx="2606040" cy="1863844"/>
            </a:xfrm>
            <a:prstGeom prst="rect">
              <a:avLst/>
            </a:prstGeom>
            <a:gradFill flip="none" rotWithShape="1">
              <a:gsLst>
                <a:gs pos="0">
                  <a:schemeClr val="bg1">
                    <a:alpha val="0"/>
                  </a:schemeClr>
                </a:gs>
                <a:gs pos="77000">
                  <a:srgbClr val="FFFFFF"/>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725573" y="1949395"/>
            <a:ext cx="1941607" cy="369332"/>
          </a:xfrm>
          <a:prstGeom prst="rect">
            <a:avLst/>
          </a:prstGeom>
          <a:noFill/>
        </p:spPr>
        <p:txBody>
          <a:bodyPr wrap="none" rtlCol="0">
            <a:spAutoFit/>
          </a:bodyPr>
          <a:lstStyle/>
          <a:p>
            <a:pPr algn="ctr"/>
            <a:r>
              <a:rPr lang="en-US" b="1" dirty="0" smtClean="0">
                <a:solidFill>
                  <a:schemeClr val="accent4"/>
                </a:solidFill>
              </a:rPr>
              <a:t>ROADMAPPING</a:t>
            </a:r>
          </a:p>
        </p:txBody>
      </p:sp>
      <p:sp>
        <p:nvSpPr>
          <p:cNvPr id="21" name="TextBox 20"/>
          <p:cNvSpPr txBox="1"/>
          <p:nvPr/>
        </p:nvSpPr>
        <p:spPr>
          <a:xfrm>
            <a:off x="3993070" y="1949395"/>
            <a:ext cx="1334432" cy="369332"/>
          </a:xfrm>
          <a:prstGeom prst="rect">
            <a:avLst/>
          </a:prstGeom>
          <a:noFill/>
        </p:spPr>
        <p:txBody>
          <a:bodyPr wrap="none" rtlCol="0">
            <a:spAutoFit/>
          </a:bodyPr>
          <a:lstStyle/>
          <a:p>
            <a:pPr algn="ctr"/>
            <a:r>
              <a:rPr lang="en-US" b="1" dirty="0" smtClean="0">
                <a:solidFill>
                  <a:schemeClr val="accent4"/>
                </a:solidFill>
              </a:rPr>
              <a:t>DATA JAM</a:t>
            </a:r>
          </a:p>
        </p:txBody>
      </p:sp>
      <p:sp>
        <p:nvSpPr>
          <p:cNvPr id="22" name="TextBox 21"/>
          <p:cNvSpPr txBox="1"/>
          <p:nvPr/>
        </p:nvSpPr>
        <p:spPr>
          <a:xfrm>
            <a:off x="6459867" y="1949395"/>
            <a:ext cx="2411725" cy="369332"/>
          </a:xfrm>
          <a:prstGeom prst="rect">
            <a:avLst/>
          </a:prstGeom>
          <a:noFill/>
        </p:spPr>
        <p:txBody>
          <a:bodyPr wrap="none" rtlCol="0">
            <a:spAutoFit/>
          </a:bodyPr>
          <a:lstStyle/>
          <a:p>
            <a:pPr algn="ctr"/>
            <a:r>
              <a:rPr lang="en-US" b="1" dirty="0" smtClean="0">
                <a:solidFill>
                  <a:schemeClr val="accent4"/>
                </a:solidFill>
              </a:rPr>
              <a:t>DATA SCIENCE LAB</a:t>
            </a:r>
          </a:p>
        </p:txBody>
      </p:sp>
      <p:sp>
        <p:nvSpPr>
          <p:cNvPr id="5" name="Rectangle 4"/>
          <p:cNvSpPr/>
          <p:nvPr/>
        </p:nvSpPr>
        <p:spPr>
          <a:xfrm>
            <a:off x="6340597" y="2472371"/>
            <a:ext cx="2681111" cy="1969770"/>
          </a:xfrm>
          <a:prstGeom prst="rect">
            <a:avLst/>
          </a:prstGeom>
        </p:spPr>
        <p:txBody>
          <a:bodyPr wrap="square">
            <a:spAutoFit/>
          </a:bodyPr>
          <a:lstStyle/>
          <a:p>
            <a:pPr algn="ctr"/>
            <a:r>
              <a:rPr lang="en-US" sz="1400" i="1" dirty="0" smtClean="0">
                <a:solidFill>
                  <a:schemeClr val="accent2"/>
                </a:solidFill>
              </a:rPr>
              <a:t>BUILD A MODEL</a:t>
            </a:r>
          </a:p>
          <a:p>
            <a:r>
              <a:rPr lang="en-US" sz="1200" dirty="0" smtClean="0">
                <a:solidFill>
                  <a:schemeClr val="accent2"/>
                </a:solidFill>
              </a:rPr>
              <a:t>Build a predictive model and extract meaningful data insights</a:t>
            </a:r>
          </a:p>
          <a:p>
            <a:endParaRPr lang="en-US" sz="1200" dirty="0" smtClean="0"/>
          </a:p>
          <a:p>
            <a:pPr marL="171450" indent="-171450">
              <a:buFont typeface="Arial"/>
              <a:buChar char="•"/>
            </a:pPr>
            <a:r>
              <a:rPr lang="en-US" sz="1200" dirty="0" smtClean="0"/>
              <a:t>Find value in existing datasets and identify new and underutilized dataset</a:t>
            </a:r>
          </a:p>
          <a:p>
            <a:pPr marL="171450" indent="-171450">
              <a:buFont typeface="Arial"/>
              <a:buChar char="•"/>
            </a:pPr>
            <a:r>
              <a:rPr lang="en-US" sz="1200" dirty="0" smtClean="0"/>
              <a:t>Learn new tools and technologies for handling large datasets</a:t>
            </a:r>
          </a:p>
          <a:p>
            <a:pPr marL="171450" indent="-171450">
              <a:buFont typeface="Arial"/>
              <a:buChar char="•"/>
            </a:pPr>
            <a:r>
              <a:rPr lang="en-US" sz="1200" dirty="0" smtClean="0"/>
              <a:t>Learn best </a:t>
            </a:r>
            <a:r>
              <a:rPr lang="en-US" sz="1200" dirty="0"/>
              <a:t>practices </a:t>
            </a:r>
          </a:p>
        </p:txBody>
      </p:sp>
      <p:sp>
        <p:nvSpPr>
          <p:cNvPr id="23" name="Rectangle 22"/>
          <p:cNvSpPr/>
          <p:nvPr/>
        </p:nvSpPr>
        <p:spPr>
          <a:xfrm>
            <a:off x="3357275" y="2472371"/>
            <a:ext cx="2681111" cy="1785104"/>
          </a:xfrm>
          <a:prstGeom prst="rect">
            <a:avLst/>
          </a:prstGeom>
        </p:spPr>
        <p:txBody>
          <a:bodyPr wrap="square">
            <a:spAutoFit/>
          </a:bodyPr>
          <a:lstStyle/>
          <a:p>
            <a:pPr algn="ctr"/>
            <a:r>
              <a:rPr lang="en-US" sz="1400" i="1" dirty="0" smtClean="0">
                <a:solidFill>
                  <a:srgbClr val="3EA7BC"/>
                </a:solidFill>
              </a:rPr>
              <a:t>IDENTIFY TALENT</a:t>
            </a:r>
          </a:p>
          <a:p>
            <a:r>
              <a:rPr lang="en-US" sz="1200" dirty="0" smtClean="0">
                <a:solidFill>
                  <a:srgbClr val="3EA7BC"/>
                </a:solidFill>
              </a:rPr>
              <a:t>4-day hands-on Data Science training a fully-support </a:t>
            </a:r>
            <a:r>
              <a:rPr lang="en-US" sz="1200" dirty="0" err="1" smtClean="0">
                <a:solidFill>
                  <a:srgbClr val="3EA7BC"/>
                </a:solidFill>
              </a:rPr>
              <a:t>DataJam</a:t>
            </a:r>
            <a:endParaRPr lang="en-US" sz="1200" dirty="0" smtClean="0">
              <a:solidFill>
                <a:srgbClr val="3EA7BC"/>
              </a:solidFill>
            </a:endParaRPr>
          </a:p>
          <a:p>
            <a:endParaRPr lang="en-US" sz="1200" dirty="0" smtClean="0">
              <a:solidFill>
                <a:srgbClr val="3EA7BC"/>
              </a:solidFill>
            </a:endParaRPr>
          </a:p>
          <a:p>
            <a:pPr marL="171450" indent="-171450">
              <a:buFont typeface="Arial"/>
              <a:buChar char="•"/>
            </a:pPr>
            <a:r>
              <a:rPr lang="en-US" sz="1200" dirty="0" smtClean="0"/>
              <a:t>Enable employees to build models</a:t>
            </a:r>
          </a:p>
          <a:p>
            <a:pPr marL="171450" indent="-171450">
              <a:buFont typeface="Arial"/>
              <a:buChar char="•"/>
            </a:pPr>
            <a:r>
              <a:rPr lang="en-US" sz="1200" dirty="0" smtClean="0"/>
              <a:t>Establish a DS culture via projects</a:t>
            </a:r>
          </a:p>
          <a:p>
            <a:pPr marL="171450" indent="-171450">
              <a:buFont typeface="Arial"/>
              <a:buChar char="•"/>
            </a:pPr>
            <a:r>
              <a:rPr lang="en-US" sz="1200" dirty="0" smtClean="0"/>
              <a:t>Learn and apply new tools and DS paradigms</a:t>
            </a:r>
          </a:p>
          <a:p>
            <a:pPr marL="171450" indent="-171450">
              <a:buFont typeface="Arial"/>
              <a:buChar char="•"/>
            </a:pPr>
            <a:r>
              <a:rPr lang="en-US" sz="1200" dirty="0" smtClean="0"/>
              <a:t>Identify untapped DS talent</a:t>
            </a:r>
          </a:p>
        </p:txBody>
      </p:sp>
      <p:sp>
        <p:nvSpPr>
          <p:cNvPr id="25" name="Rectangle 24"/>
          <p:cNvSpPr/>
          <p:nvPr/>
        </p:nvSpPr>
        <p:spPr>
          <a:xfrm>
            <a:off x="310608" y="2472376"/>
            <a:ext cx="2681111" cy="2062103"/>
          </a:xfrm>
          <a:prstGeom prst="rect">
            <a:avLst/>
          </a:prstGeom>
        </p:spPr>
        <p:txBody>
          <a:bodyPr wrap="square">
            <a:spAutoFit/>
          </a:bodyPr>
          <a:lstStyle/>
          <a:p>
            <a:pPr algn="ctr"/>
            <a:r>
              <a:rPr lang="en-US" sz="1400" i="1" dirty="0" smtClean="0">
                <a:solidFill>
                  <a:srgbClr val="3EA7BC"/>
                </a:solidFill>
              </a:rPr>
              <a:t>WHAT TO BUILD AND WHEN</a:t>
            </a:r>
          </a:p>
          <a:p>
            <a:r>
              <a:rPr lang="en-US" sz="1200" dirty="0">
                <a:solidFill>
                  <a:srgbClr val="3EA7BC"/>
                </a:solidFill>
              </a:rPr>
              <a:t>Build your Data Science roadmap with hands-on </a:t>
            </a:r>
            <a:r>
              <a:rPr lang="en-US" sz="1200" dirty="0" smtClean="0">
                <a:solidFill>
                  <a:srgbClr val="3EA7BC"/>
                </a:solidFill>
              </a:rPr>
              <a:t>workshops</a:t>
            </a:r>
            <a:endParaRPr lang="en-US" sz="1200" dirty="0">
              <a:solidFill>
                <a:srgbClr val="3EA7BC"/>
              </a:solidFill>
            </a:endParaRPr>
          </a:p>
          <a:p>
            <a:endParaRPr lang="en-US" sz="1200" dirty="0" smtClean="0">
              <a:solidFill>
                <a:srgbClr val="3EA7BC"/>
              </a:solidFill>
            </a:endParaRPr>
          </a:p>
          <a:p>
            <a:pPr marL="171450" indent="-171450">
              <a:buFont typeface="Arial"/>
              <a:buChar char="•"/>
            </a:pPr>
            <a:r>
              <a:rPr lang="en-US" sz="1200" dirty="0"/>
              <a:t>Answer </a:t>
            </a:r>
            <a:r>
              <a:rPr lang="en-US" sz="1200" dirty="0" smtClean="0"/>
              <a:t>questions:</a:t>
            </a:r>
          </a:p>
          <a:p>
            <a:pPr marL="628650" lvl="1" indent="-171450">
              <a:buFont typeface="Arial"/>
              <a:buChar char="•"/>
            </a:pPr>
            <a:r>
              <a:rPr lang="en-US" sz="1050" dirty="0" smtClean="0"/>
              <a:t>What to build and when?</a:t>
            </a:r>
          </a:p>
          <a:p>
            <a:pPr marL="628650" lvl="1" indent="-171450">
              <a:buFont typeface="Arial"/>
              <a:buChar char="•"/>
            </a:pPr>
            <a:r>
              <a:rPr lang="en-US" sz="1050" dirty="0" smtClean="0"/>
              <a:t>Do we have the right data?</a:t>
            </a:r>
          </a:p>
          <a:p>
            <a:pPr marL="628650" lvl="1" indent="-171450">
              <a:buFont typeface="Arial"/>
              <a:buChar char="•"/>
            </a:pPr>
            <a:r>
              <a:rPr lang="en-US" sz="1050" dirty="0" smtClean="0"/>
              <a:t>What is the value and effort for this model?</a:t>
            </a:r>
            <a:endParaRPr lang="en-US" sz="1200" dirty="0"/>
          </a:p>
          <a:p>
            <a:pPr marL="171450" indent="-171450">
              <a:buFont typeface="Arial"/>
              <a:buChar char="•"/>
            </a:pPr>
            <a:r>
              <a:rPr lang="en-US" sz="1200" dirty="0" smtClean="0"/>
              <a:t>Build </a:t>
            </a:r>
            <a:r>
              <a:rPr lang="en-US" sz="1200" dirty="0"/>
              <a:t>collaborative relationships</a:t>
            </a:r>
          </a:p>
          <a:p>
            <a:pPr marL="171450" indent="-171450">
              <a:buFont typeface="Arial"/>
              <a:buChar char="•"/>
            </a:pPr>
            <a:r>
              <a:rPr lang="en-US" sz="1200" dirty="0"/>
              <a:t>Increase data </a:t>
            </a:r>
            <a:r>
              <a:rPr lang="en-US" sz="1200" dirty="0" smtClean="0"/>
              <a:t>literacy</a:t>
            </a:r>
          </a:p>
        </p:txBody>
      </p:sp>
    </p:spTree>
    <p:extLst>
      <p:ext uri="{BB962C8B-B14F-4D97-AF65-F5344CB8AC3E}">
        <p14:creationId xmlns:p14="http://schemas.microsoft.com/office/powerpoint/2010/main" val="42230360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Pivotal Data Science Team</a:t>
            </a:r>
            <a:endParaRPr lang="en-US" dirty="0"/>
          </a:p>
        </p:txBody>
      </p:sp>
      <p:sp>
        <p:nvSpPr>
          <p:cNvPr id="9" name="Content Placeholder 8"/>
          <p:cNvSpPr>
            <a:spLocks noGrp="1"/>
          </p:cNvSpPr>
          <p:nvPr>
            <p:ph sz="quarter" idx="10"/>
          </p:nvPr>
        </p:nvSpPr>
        <p:spPr>
          <a:xfrm>
            <a:off x="366716" y="984250"/>
            <a:ext cx="5898618" cy="3473450"/>
          </a:xfrm>
        </p:spPr>
        <p:txBody>
          <a:bodyPr/>
          <a:lstStyle/>
          <a:p>
            <a:r>
              <a:rPr lang="en-US" sz="2000" dirty="0" smtClean="0"/>
              <a:t>Established in 2010.</a:t>
            </a:r>
          </a:p>
          <a:p>
            <a:r>
              <a:rPr lang="en-US" sz="2000" dirty="0" smtClean="0"/>
              <a:t>25 data scientists with diverse backgrounds.</a:t>
            </a:r>
          </a:p>
          <a:p>
            <a:r>
              <a:rPr lang="en-US" sz="2000" dirty="0" smtClean="0"/>
              <a:t>Worked with many companies from finance, automotive, utilities, healthcare, insurance, </a:t>
            </a:r>
            <a:r>
              <a:rPr lang="en-US" sz="2000" dirty="0" err="1" smtClean="0"/>
              <a:t>telco</a:t>
            </a:r>
            <a:r>
              <a:rPr lang="en-US" sz="2000" dirty="0" smtClean="0"/>
              <a:t>, and retail industries.</a:t>
            </a:r>
          </a:p>
          <a:p>
            <a:r>
              <a:rPr lang="en-US" sz="2000" dirty="0" smtClean="0"/>
              <a:t>Now integral part of Pivotal Data Engineering.</a:t>
            </a:r>
          </a:p>
          <a:p>
            <a:r>
              <a:rPr lang="en-US" sz="2000" dirty="0" smtClean="0"/>
              <a:t>With our customers we have been defining what agile means for data science.</a:t>
            </a:r>
          </a:p>
          <a:p>
            <a:endParaRPr lang="en-US" sz="2000" dirty="0" smtClean="0"/>
          </a:p>
          <a:p>
            <a:endParaRPr lang="en-US" sz="2000" dirty="0" smtClean="0"/>
          </a:p>
          <a:p>
            <a:endParaRPr lang="en-US" sz="2000" dirty="0"/>
          </a:p>
        </p:txBody>
      </p:sp>
      <p:pic>
        <p:nvPicPr>
          <p:cNvPr id="10" name="Picture Placeholder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59512" y="201085"/>
            <a:ext cx="2884488" cy="4265083"/>
          </a:xfrm>
          <a:prstGeom prst="rect">
            <a:avLst/>
          </a:prstGeom>
        </p:spPr>
      </p:pic>
    </p:spTree>
    <p:extLst>
      <p:ext uri="{BB962C8B-B14F-4D97-AF65-F5344CB8AC3E}">
        <p14:creationId xmlns:p14="http://schemas.microsoft.com/office/powerpoint/2010/main" val="665536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a:solidFill>
                  <a:schemeClr val="dk2"/>
                </a:solidFill>
                <a:latin typeface="Arial"/>
                <a:ea typeface="Arial"/>
                <a:cs typeface="Arial"/>
                <a:sym typeface="Arial"/>
              </a:rPr>
              <a:t>Agile Data Science @ Pivotal Labs</a:t>
            </a:r>
          </a:p>
        </p:txBody>
      </p:sp>
      <p:pic>
        <p:nvPicPr>
          <p:cNvPr id="293" name="Shape 29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41294" y="1275172"/>
            <a:ext cx="895131" cy="895131"/>
          </a:xfrm>
          <a:prstGeom prst="rect">
            <a:avLst/>
          </a:prstGeom>
          <a:noFill/>
          <a:ln>
            <a:noFill/>
          </a:ln>
        </p:spPr>
      </p:pic>
      <p:pic>
        <p:nvPicPr>
          <p:cNvPr id="294" name="Shape 29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698699" y="3042657"/>
            <a:ext cx="896008" cy="896008"/>
          </a:xfrm>
          <a:prstGeom prst="rect">
            <a:avLst/>
          </a:prstGeom>
          <a:noFill/>
          <a:ln>
            <a:noFill/>
          </a:ln>
        </p:spPr>
      </p:pic>
      <p:pic>
        <p:nvPicPr>
          <p:cNvPr id="295" name="Shape 29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029847" y="3016826"/>
            <a:ext cx="947683" cy="947683"/>
          </a:xfrm>
          <a:prstGeom prst="rect">
            <a:avLst/>
          </a:prstGeom>
          <a:noFill/>
          <a:ln>
            <a:noFill/>
          </a:ln>
        </p:spPr>
      </p:pic>
      <p:pic>
        <p:nvPicPr>
          <p:cNvPr id="296" name="Shape 29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106521" y="1343487"/>
            <a:ext cx="826814" cy="826814"/>
          </a:xfrm>
          <a:prstGeom prst="rect">
            <a:avLst/>
          </a:prstGeom>
          <a:noFill/>
          <a:ln>
            <a:noFill/>
          </a:ln>
        </p:spPr>
      </p:pic>
      <p:pic>
        <p:nvPicPr>
          <p:cNvPr id="297" name="Shape 29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10919" y="2810563"/>
            <a:ext cx="1360951" cy="1360951"/>
          </a:xfrm>
          <a:prstGeom prst="rect">
            <a:avLst/>
          </a:prstGeom>
          <a:noFill/>
          <a:ln>
            <a:noFill/>
          </a:ln>
        </p:spPr>
      </p:pic>
      <p:sp>
        <p:nvSpPr>
          <p:cNvPr id="298" name="Shape 298"/>
          <p:cNvSpPr txBox="1"/>
          <p:nvPr/>
        </p:nvSpPr>
        <p:spPr>
          <a:xfrm>
            <a:off x="3343230" y="2299496"/>
            <a:ext cx="2291255"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Pair Programming</a:t>
            </a:r>
          </a:p>
        </p:txBody>
      </p:sp>
      <p:sp>
        <p:nvSpPr>
          <p:cNvPr id="299" name="Shape 299"/>
          <p:cNvSpPr txBox="1"/>
          <p:nvPr/>
        </p:nvSpPr>
        <p:spPr>
          <a:xfrm>
            <a:off x="1640417" y="4077949"/>
            <a:ext cx="942830"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err="1">
                <a:solidFill>
                  <a:schemeClr val="lt2"/>
                </a:solidFill>
                <a:latin typeface="Arial"/>
                <a:ea typeface="Arial"/>
                <a:cs typeface="Arial"/>
                <a:sym typeface="Arial"/>
              </a:rPr>
              <a:t>Retros</a:t>
            </a:r>
            <a:endParaRPr lang="en-US" sz="1400" b="0" i="0" u="none" strike="noStrike" cap="none" baseline="0" dirty="0">
              <a:solidFill>
                <a:schemeClr val="lt2"/>
              </a:solidFill>
              <a:latin typeface="Arial"/>
              <a:ea typeface="Arial"/>
              <a:cs typeface="Arial"/>
              <a:sym typeface="Arial"/>
            </a:endParaRPr>
          </a:p>
        </p:txBody>
      </p:sp>
      <p:sp>
        <p:nvSpPr>
          <p:cNvPr id="300" name="Shape 300"/>
          <p:cNvSpPr txBox="1"/>
          <p:nvPr/>
        </p:nvSpPr>
        <p:spPr>
          <a:xfrm>
            <a:off x="6390108" y="2298251"/>
            <a:ext cx="2291255"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Test Driven Development</a:t>
            </a:r>
          </a:p>
        </p:txBody>
      </p:sp>
      <p:sp>
        <p:nvSpPr>
          <p:cNvPr id="301" name="Shape 301"/>
          <p:cNvSpPr txBox="1"/>
          <p:nvPr/>
        </p:nvSpPr>
        <p:spPr>
          <a:xfrm>
            <a:off x="3247685" y="3991815"/>
            <a:ext cx="2291255"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a:solidFill>
                  <a:schemeClr val="lt2"/>
                </a:solidFill>
                <a:latin typeface="Arial"/>
                <a:ea typeface="Arial"/>
                <a:cs typeface="Arial"/>
                <a:sym typeface="Arial"/>
              </a:rPr>
              <a:t>Continuous Integration</a:t>
            </a:r>
          </a:p>
        </p:txBody>
      </p:sp>
      <p:sp>
        <p:nvSpPr>
          <p:cNvPr id="302" name="Shape 302"/>
          <p:cNvSpPr txBox="1"/>
          <p:nvPr/>
        </p:nvSpPr>
        <p:spPr>
          <a:xfrm>
            <a:off x="6327644" y="3999412"/>
            <a:ext cx="2291255"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Tracker</a:t>
            </a:r>
          </a:p>
        </p:txBody>
      </p:sp>
      <p:sp>
        <p:nvSpPr>
          <p:cNvPr id="303" name="Shape 303"/>
          <p:cNvSpPr txBox="1"/>
          <p:nvPr/>
        </p:nvSpPr>
        <p:spPr>
          <a:xfrm>
            <a:off x="254009" y="4078101"/>
            <a:ext cx="1111511"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Standups</a:t>
            </a:r>
          </a:p>
        </p:txBody>
      </p:sp>
      <p:grpSp>
        <p:nvGrpSpPr>
          <p:cNvPr id="304" name="Shape 304"/>
          <p:cNvGrpSpPr/>
          <p:nvPr/>
        </p:nvGrpSpPr>
        <p:grpSpPr>
          <a:xfrm>
            <a:off x="6926905" y="2962829"/>
            <a:ext cx="1085143" cy="1085143"/>
            <a:chOff x="6653063" y="2863982"/>
            <a:chExt cx="1253358" cy="1253358"/>
          </a:xfrm>
        </p:grpSpPr>
        <p:pic>
          <p:nvPicPr>
            <p:cNvPr id="305" name="Shape 30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653063" y="2863982"/>
              <a:ext cx="1253358" cy="1253358"/>
            </a:xfrm>
            <a:prstGeom prst="rect">
              <a:avLst/>
            </a:prstGeom>
            <a:noFill/>
            <a:ln>
              <a:noFill/>
            </a:ln>
          </p:spPr>
        </p:pic>
        <p:pic>
          <p:nvPicPr>
            <p:cNvPr id="306" name="Shape 3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739472" y="3058116"/>
              <a:ext cx="1064640" cy="641524"/>
            </a:xfrm>
            <a:prstGeom prst="rect">
              <a:avLst/>
            </a:prstGeom>
            <a:noFill/>
            <a:ln>
              <a:noFill/>
            </a:ln>
          </p:spPr>
        </p:pic>
      </p:grpSp>
      <p:cxnSp>
        <p:nvCxnSpPr>
          <p:cNvPr id="307" name="Shape 307"/>
          <p:cNvCxnSpPr/>
          <p:nvPr/>
        </p:nvCxnSpPr>
        <p:spPr>
          <a:xfrm>
            <a:off x="283779" y="2753714"/>
            <a:ext cx="8439806" cy="10511"/>
          </a:xfrm>
          <a:prstGeom prst="straightConnector1">
            <a:avLst/>
          </a:prstGeom>
          <a:noFill/>
          <a:ln w="19050" cap="flat" cmpd="sng">
            <a:solidFill>
              <a:schemeClr val="lt2"/>
            </a:solidFill>
            <a:prstDash val="dash"/>
            <a:round/>
            <a:headEnd type="none" w="med" len="med"/>
            <a:tailEnd type="none" w="med" len="med"/>
          </a:ln>
        </p:spPr>
      </p:cxnSp>
      <p:cxnSp>
        <p:nvCxnSpPr>
          <p:cNvPr id="308" name="Shape 308"/>
          <p:cNvCxnSpPr/>
          <p:nvPr/>
        </p:nvCxnSpPr>
        <p:spPr>
          <a:xfrm>
            <a:off x="2774308" y="1306920"/>
            <a:ext cx="31530" cy="3191506"/>
          </a:xfrm>
          <a:prstGeom prst="straightConnector1">
            <a:avLst/>
          </a:prstGeom>
          <a:noFill/>
          <a:ln w="19050" cap="flat" cmpd="sng">
            <a:solidFill>
              <a:schemeClr val="lt2"/>
            </a:solidFill>
            <a:prstDash val="dash"/>
            <a:round/>
            <a:headEnd type="none" w="med" len="med"/>
            <a:tailEnd type="none" w="med" len="med"/>
          </a:ln>
        </p:spPr>
      </p:cxnSp>
      <p:cxnSp>
        <p:nvCxnSpPr>
          <p:cNvPr id="309" name="Shape 309"/>
          <p:cNvCxnSpPr/>
          <p:nvPr/>
        </p:nvCxnSpPr>
        <p:spPr>
          <a:xfrm>
            <a:off x="6187623" y="1268229"/>
            <a:ext cx="31530" cy="3191506"/>
          </a:xfrm>
          <a:prstGeom prst="straightConnector1">
            <a:avLst/>
          </a:prstGeom>
          <a:noFill/>
          <a:ln w="19050" cap="flat" cmpd="sng">
            <a:solidFill>
              <a:schemeClr val="lt2"/>
            </a:solidFill>
            <a:prstDash val="dash"/>
            <a:round/>
            <a:headEnd type="none" w="med" len="med"/>
            <a:tailEnd type="none" w="med" len="med"/>
          </a:ln>
        </p:spPr>
      </p:cxnSp>
      <p:sp>
        <p:nvSpPr>
          <p:cNvPr id="22" name="Shape 300"/>
          <p:cNvSpPr txBox="1"/>
          <p:nvPr/>
        </p:nvSpPr>
        <p:spPr>
          <a:xfrm>
            <a:off x="383000" y="2313061"/>
            <a:ext cx="2291255"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dirty="0" smtClean="0">
                <a:solidFill>
                  <a:schemeClr val="lt2"/>
                </a:solidFill>
                <a:latin typeface="Arial"/>
                <a:ea typeface="Arial"/>
                <a:cs typeface="Arial"/>
                <a:sym typeface="Arial"/>
              </a:rPr>
              <a:t>User Centric Data Science</a:t>
            </a:r>
            <a:endParaRPr lang="en-US" sz="1400" b="0" i="0" u="none" strike="noStrike" cap="none" baseline="0" dirty="0">
              <a:solidFill>
                <a:schemeClr val="lt2"/>
              </a:solidFill>
              <a:latin typeface="Arial"/>
              <a:ea typeface="Arial"/>
              <a:cs typeface="Arial"/>
              <a:sym typeface="Arial"/>
            </a:endParaRPr>
          </a:p>
        </p:txBody>
      </p:sp>
      <p:pic>
        <p:nvPicPr>
          <p:cNvPr id="5" name="Picture 4" descr="stock-vector-a-magnifying-glass-selects-or-inspects-a-person-in-a-line-of-people-choose-for-employment-14631106.jpg"/>
          <p:cNvPicPr>
            <a:picLocks noChangeAspect="1"/>
          </p:cNvPicPr>
          <p:nvPr/>
        </p:nvPicPr>
        <p:blipFill rotWithShape="1">
          <a:blip r:embed="rId10" cstate="email">
            <a:grayscl/>
            <a:extLst>
              <a:ext uri="{28A0092B-C50C-407E-A947-70E740481C1C}">
                <a14:useLocalDpi xmlns:a14="http://schemas.microsoft.com/office/drawing/2010/main"/>
              </a:ext>
            </a:extLst>
          </a:blip>
          <a:srcRect/>
          <a:stretch/>
        </p:blipFill>
        <p:spPr>
          <a:xfrm>
            <a:off x="679444" y="1265766"/>
            <a:ext cx="1577774" cy="1083733"/>
          </a:xfrm>
          <a:prstGeom prst="rect">
            <a:avLst/>
          </a:prstGeom>
        </p:spPr>
      </p:pic>
    </p:spTree>
    <p:extLst>
      <p:ext uri="{BB962C8B-B14F-4D97-AF65-F5344CB8AC3E}">
        <p14:creationId xmlns:p14="http://schemas.microsoft.com/office/powerpoint/2010/main" val="23047997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70455" y="2464249"/>
            <a:ext cx="7404628" cy="564257"/>
          </a:xfrm>
        </p:spPr>
        <p:txBody>
          <a:bodyPr/>
          <a:lstStyle/>
          <a:p>
            <a:r>
              <a:rPr lang="en-US" sz="4000" dirty="0" smtClean="0"/>
              <a:t>Tools of the Trade</a:t>
            </a:r>
            <a:endParaRPr lang="en-US" sz="4000" dirty="0"/>
          </a:p>
        </p:txBody>
      </p:sp>
    </p:spTree>
    <p:extLst>
      <p:ext uri="{BB962C8B-B14F-4D97-AF65-F5344CB8AC3E}">
        <p14:creationId xmlns:p14="http://schemas.microsoft.com/office/powerpoint/2010/main" val="27458994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160338" y="1250950"/>
            <a:ext cx="8774112" cy="2624138"/>
            <a:chOff x="159680" y="1250446"/>
            <a:chExt cx="8774113" cy="2624137"/>
          </a:xfrm>
        </p:grpSpPr>
        <p:sp>
          <p:nvSpPr>
            <p:cNvPr id="25" name="Oval 4"/>
            <p:cNvSpPr>
              <a:spLocks noChangeArrowheads="1"/>
            </p:cNvSpPr>
            <p:nvPr/>
          </p:nvSpPr>
          <p:spPr bwMode="auto">
            <a:xfrm rot="5448884">
              <a:off x="3234668" y="-1824542"/>
              <a:ext cx="2624137" cy="8774113"/>
            </a:xfrm>
            <a:prstGeom prst="ellipse">
              <a:avLst/>
            </a:prstGeom>
            <a:solidFill>
              <a:schemeClr val="accent1">
                <a:alpha val="25000"/>
              </a:schemeClr>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en-US" i="1"/>
            </a:p>
          </p:txBody>
        </p:sp>
        <p:sp>
          <p:nvSpPr>
            <p:cNvPr id="40975" name="Text Box 11"/>
            <p:cNvSpPr txBox="1">
              <a:spLocks noChangeArrowheads="1"/>
            </p:cNvSpPr>
            <p:nvPr/>
          </p:nvSpPr>
          <p:spPr bwMode="auto">
            <a:xfrm>
              <a:off x="6649380" y="2362459"/>
              <a:ext cx="15266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GB" sz="2000" b="1" dirty="0">
                  <a:latin typeface="Calibri" charset="0"/>
                  <a:cs typeface="Calibri" charset="0"/>
                </a:rPr>
                <a:t>Social </a:t>
              </a:r>
              <a:r>
                <a:rPr lang="en-GB" sz="2000" b="1" dirty="0" smtClean="0">
                  <a:latin typeface="Calibri" charset="0"/>
                  <a:cs typeface="Calibri" charset="0"/>
                </a:rPr>
                <a:t>media</a:t>
              </a:r>
              <a:endParaRPr lang="en-GB" sz="2000" b="1" dirty="0">
                <a:latin typeface="Calibri" charset="0"/>
                <a:cs typeface="Calibri" charset="0"/>
              </a:endParaRPr>
            </a:p>
          </p:txBody>
        </p:sp>
      </p:grpSp>
      <p:grpSp>
        <p:nvGrpSpPr>
          <p:cNvPr id="6" name="Group 5"/>
          <p:cNvGrpSpPr>
            <a:grpSpLocks/>
          </p:cNvGrpSpPr>
          <p:nvPr/>
        </p:nvGrpSpPr>
        <p:grpSpPr bwMode="auto">
          <a:xfrm>
            <a:off x="136525" y="1501775"/>
            <a:ext cx="6435725" cy="2122488"/>
            <a:chOff x="135868" y="1501271"/>
            <a:chExt cx="6435725" cy="2122487"/>
          </a:xfrm>
        </p:grpSpPr>
        <p:sp>
          <p:nvSpPr>
            <p:cNvPr id="26" name="Oval 5"/>
            <p:cNvSpPr>
              <a:spLocks noChangeArrowheads="1"/>
            </p:cNvSpPr>
            <p:nvPr/>
          </p:nvSpPr>
          <p:spPr bwMode="auto">
            <a:xfrm rot="5448884">
              <a:off x="2292488" y="-655348"/>
              <a:ext cx="2122487" cy="6435725"/>
            </a:xfrm>
            <a:prstGeom prst="ellipse">
              <a:avLst/>
            </a:prstGeom>
            <a:solidFill>
              <a:schemeClr val="accent1">
                <a:alpha val="40000"/>
              </a:schemeClr>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defRPr/>
              </a:pPr>
              <a:endParaRPr lang="en-US" i="1"/>
            </a:p>
          </p:txBody>
        </p:sp>
        <p:sp>
          <p:nvSpPr>
            <p:cNvPr id="40973" name="Text Box 10"/>
            <p:cNvSpPr txBox="1">
              <a:spLocks noChangeArrowheads="1"/>
            </p:cNvSpPr>
            <p:nvPr/>
          </p:nvSpPr>
          <p:spPr bwMode="auto">
            <a:xfrm>
              <a:off x="4515780" y="2208571"/>
              <a:ext cx="169790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GB" sz="2000" b="1" dirty="0">
                  <a:latin typeface="Calibri" charset="0"/>
                  <a:cs typeface="Calibri" charset="0"/>
                </a:rPr>
                <a:t>Commercial &amp;</a:t>
              </a:r>
              <a:br>
                <a:rPr lang="en-GB" sz="2000" b="1" dirty="0">
                  <a:latin typeface="Calibri" charset="0"/>
                  <a:cs typeface="Calibri" charset="0"/>
                </a:rPr>
              </a:br>
              <a:r>
                <a:rPr lang="en-GB" sz="2000" b="1" dirty="0" smtClean="0">
                  <a:latin typeface="Calibri" charset="0"/>
                  <a:cs typeface="Calibri" charset="0"/>
                </a:rPr>
                <a:t>public data</a:t>
              </a:r>
              <a:endParaRPr lang="en-GB" sz="2000" b="1" dirty="0">
                <a:latin typeface="Calibri" charset="0"/>
                <a:cs typeface="Calibri" charset="0"/>
              </a:endParaRPr>
            </a:p>
          </p:txBody>
        </p:sp>
      </p:grpSp>
      <p:grpSp>
        <p:nvGrpSpPr>
          <p:cNvPr id="5" name="Group 4"/>
          <p:cNvGrpSpPr>
            <a:grpSpLocks/>
          </p:cNvGrpSpPr>
          <p:nvPr/>
        </p:nvGrpSpPr>
        <p:grpSpPr bwMode="auto">
          <a:xfrm>
            <a:off x="109538" y="1892300"/>
            <a:ext cx="4329112" cy="1341438"/>
            <a:chOff x="108880" y="1891796"/>
            <a:chExt cx="4329113" cy="1341437"/>
          </a:xfrm>
        </p:grpSpPr>
        <p:sp>
          <p:nvSpPr>
            <p:cNvPr id="27" name="Oval 6"/>
            <p:cNvSpPr>
              <a:spLocks noChangeArrowheads="1"/>
            </p:cNvSpPr>
            <p:nvPr/>
          </p:nvSpPr>
          <p:spPr bwMode="auto">
            <a:xfrm rot="5448884">
              <a:off x="1602718" y="397958"/>
              <a:ext cx="1341437" cy="4329113"/>
            </a:xfrm>
            <a:prstGeom prst="ellipse">
              <a:avLst/>
            </a:prstGeom>
            <a:solidFill>
              <a:schemeClr val="accent1">
                <a:alpha val="55000"/>
              </a:schemeClr>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tIns="91440" bIns="91440" anchor="ctr"/>
            <a:lstStyle/>
            <a:p>
              <a:pPr>
                <a:defRPr/>
              </a:pPr>
              <a:endParaRPr lang="en-US" i="1"/>
            </a:p>
          </p:txBody>
        </p:sp>
        <p:sp>
          <p:nvSpPr>
            <p:cNvPr id="40971" name="Text Box 9"/>
            <p:cNvSpPr txBox="1">
              <a:spLocks noChangeArrowheads="1"/>
            </p:cNvSpPr>
            <p:nvPr/>
          </p:nvSpPr>
          <p:spPr bwMode="auto">
            <a:xfrm>
              <a:off x="2339318" y="2362459"/>
              <a:ext cx="1224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GB" sz="2000" b="1" dirty="0">
                  <a:solidFill>
                    <a:schemeClr val="bg1"/>
                  </a:solidFill>
                  <a:latin typeface="Calibri" charset="0"/>
                  <a:cs typeface="Calibri" charset="0"/>
                </a:rPr>
                <a:t>Dark </a:t>
              </a:r>
              <a:r>
                <a:rPr lang="en-GB" sz="2000" b="1" dirty="0" smtClean="0">
                  <a:solidFill>
                    <a:schemeClr val="bg1"/>
                  </a:solidFill>
                  <a:latin typeface="Calibri" charset="0"/>
                  <a:cs typeface="Calibri" charset="0"/>
                </a:rPr>
                <a:t>data</a:t>
              </a:r>
              <a:endParaRPr lang="en-GB" sz="2000" b="1" dirty="0">
                <a:solidFill>
                  <a:schemeClr val="bg1"/>
                </a:solidFill>
                <a:latin typeface="Calibri" charset="0"/>
                <a:cs typeface="Calibri" charset="0"/>
              </a:endParaRPr>
            </a:p>
          </p:txBody>
        </p:sp>
      </p:grpSp>
      <p:sp>
        <p:nvSpPr>
          <p:cNvPr id="40964"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atin typeface="Arial" charset="0"/>
                <a:cs typeface="Arial" charset="0"/>
              </a:rPr>
              <a:t>“Big Data”</a:t>
            </a:r>
          </a:p>
        </p:txBody>
      </p:sp>
      <p:sp>
        <p:nvSpPr>
          <p:cNvPr id="28" name="Oval 7"/>
          <p:cNvSpPr>
            <a:spLocks noChangeArrowheads="1"/>
          </p:cNvSpPr>
          <p:nvPr/>
        </p:nvSpPr>
        <p:spPr bwMode="auto">
          <a:xfrm rot="5448884">
            <a:off x="627063" y="1644650"/>
            <a:ext cx="776288" cy="1836737"/>
          </a:xfrm>
          <a:prstGeom prst="ellipse">
            <a:avLst/>
          </a:prstGeom>
          <a:ln>
            <a:noFill/>
            <a:headEnd/>
            <a:tailEnd/>
          </a:ln>
        </p:spPr>
        <p:style>
          <a:lnRef idx="2">
            <a:schemeClr val="accent1">
              <a:shade val="50000"/>
            </a:schemeClr>
          </a:lnRef>
          <a:fillRef idx="1">
            <a:schemeClr val="accent1"/>
          </a:fillRef>
          <a:effectRef idx="0">
            <a:schemeClr val="accent1"/>
          </a:effectRef>
          <a:fontRef idx="minor">
            <a:schemeClr val="lt1"/>
          </a:fontRef>
        </p:style>
        <p:txBody>
          <a:bodyPr rot="10800000" vert="eaVert" lIns="18000" tIns="18000" rIns="18000" bIns="18000" anchor="ctr"/>
          <a:lstStyle/>
          <a:p>
            <a:pPr eaLnBrk="0" hangingPunct="0">
              <a:defRPr/>
            </a:pPr>
            <a:r>
              <a:rPr lang="en-GB" sz="2000" b="1" dirty="0">
                <a:solidFill>
                  <a:schemeClr val="bg1"/>
                </a:solidFill>
                <a:latin typeface="Calibri"/>
                <a:cs typeface="Calibri"/>
              </a:rPr>
              <a:t>Operational D</a:t>
            </a:r>
            <a:r>
              <a:rPr lang="en-GB" sz="2000" b="1" dirty="0" smtClean="0">
                <a:solidFill>
                  <a:schemeClr val="bg1"/>
                </a:solidFill>
                <a:latin typeface="Calibri"/>
                <a:cs typeface="Calibri"/>
              </a:rPr>
              <a:t>ata</a:t>
            </a:r>
            <a:endParaRPr lang="en-GB" sz="2000" dirty="0">
              <a:solidFill>
                <a:schemeClr val="bg1"/>
              </a:solidFill>
              <a:latin typeface="Calibri"/>
              <a:cs typeface="Calibri"/>
            </a:endParaRPr>
          </a:p>
        </p:txBody>
      </p:sp>
      <p:grpSp>
        <p:nvGrpSpPr>
          <p:cNvPr id="4" name="Group 3"/>
          <p:cNvGrpSpPr>
            <a:grpSpLocks/>
          </p:cNvGrpSpPr>
          <p:nvPr/>
        </p:nvGrpSpPr>
        <p:grpSpPr bwMode="auto">
          <a:xfrm>
            <a:off x="966788" y="2579688"/>
            <a:ext cx="782637" cy="341312"/>
            <a:chOff x="967155" y="2579077"/>
            <a:chExt cx="781841" cy="341923"/>
          </a:xfrm>
        </p:grpSpPr>
        <p:sp>
          <p:nvSpPr>
            <p:cNvPr id="3" name="Can 2"/>
            <p:cNvSpPr/>
            <p:nvPr/>
          </p:nvSpPr>
          <p:spPr>
            <a:xfrm>
              <a:off x="967155" y="2579077"/>
              <a:ext cx="236296" cy="34192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Can 13"/>
            <p:cNvSpPr/>
            <p:nvPr/>
          </p:nvSpPr>
          <p:spPr>
            <a:xfrm>
              <a:off x="1239927" y="2579077"/>
              <a:ext cx="236296" cy="34192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Can 14"/>
            <p:cNvSpPr/>
            <p:nvPr/>
          </p:nvSpPr>
          <p:spPr>
            <a:xfrm>
              <a:off x="1512700" y="2579077"/>
              <a:ext cx="236296" cy="34192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9317434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51774" y="190969"/>
            <a:ext cx="84105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dirty="0" smtClean="0">
                <a:latin typeface="Arial" charset="0"/>
                <a:cs typeface="Arial" charset="0"/>
              </a:rPr>
              <a:t>Pivotal Data </a:t>
            </a:r>
            <a:r>
              <a:rPr lang="en-US" dirty="0">
                <a:latin typeface="Arial" charset="0"/>
                <a:cs typeface="Arial" charset="0"/>
              </a:rPr>
              <a:t>Science Toolkit</a:t>
            </a:r>
          </a:p>
        </p:txBody>
      </p:sp>
      <p:sp>
        <p:nvSpPr>
          <p:cNvPr id="5" name="Rounded Rectangle 4"/>
          <p:cNvSpPr/>
          <p:nvPr/>
        </p:nvSpPr>
        <p:spPr>
          <a:xfrm>
            <a:off x="4589463" y="2794747"/>
            <a:ext cx="4322762" cy="1604963"/>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latin typeface="Arial"/>
            </a:endParaRPr>
          </a:p>
        </p:txBody>
      </p:sp>
      <p:sp>
        <p:nvSpPr>
          <p:cNvPr id="17" name="TextBox 16"/>
          <p:cNvSpPr txBox="1"/>
          <p:nvPr/>
        </p:nvSpPr>
        <p:spPr>
          <a:xfrm>
            <a:off x="5655088" y="2818559"/>
            <a:ext cx="2202624" cy="338554"/>
          </a:xfrm>
          <a:prstGeom prst="rect">
            <a:avLst/>
          </a:prstGeom>
          <a:noFill/>
        </p:spPr>
        <p:txBody>
          <a:bodyPr wrap="none">
            <a:spAutoFit/>
          </a:bodyPr>
          <a:lstStyle/>
          <a:p>
            <a:pPr algn="ctr" fontAlgn="auto">
              <a:spcBef>
                <a:spcPts val="0"/>
              </a:spcBef>
              <a:spcAft>
                <a:spcPts val="0"/>
              </a:spcAft>
              <a:defRPr/>
            </a:pPr>
            <a:r>
              <a:rPr lang="en-US" sz="1600" spc="180" dirty="0">
                <a:solidFill>
                  <a:srgbClr val="FFFFFF"/>
                </a:solidFill>
                <a:latin typeface="Arial"/>
                <a:cs typeface="Helvetica Neue Light"/>
              </a:rPr>
              <a:t>KEY LANGUAGES</a:t>
            </a:r>
          </a:p>
        </p:txBody>
      </p:sp>
      <p:grpSp>
        <p:nvGrpSpPr>
          <p:cNvPr id="8" name="Group 7"/>
          <p:cNvGrpSpPr/>
          <p:nvPr/>
        </p:nvGrpSpPr>
        <p:grpSpPr>
          <a:xfrm>
            <a:off x="4929005" y="2356133"/>
            <a:ext cx="3959774" cy="2144889"/>
            <a:chOff x="4809477" y="2356133"/>
            <a:chExt cx="3959774" cy="2144889"/>
          </a:xfrm>
        </p:grpSpPr>
        <p:pic>
          <p:nvPicPr>
            <p:cNvPr id="40" name="Shape 66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98763" y="2615002"/>
              <a:ext cx="863965" cy="414718"/>
            </a:xfrm>
            <a:prstGeom prst="rect">
              <a:avLst/>
            </a:prstGeom>
            <a:noFill/>
            <a:ln>
              <a:noFill/>
            </a:ln>
          </p:spPr>
        </p:pic>
        <p:pic>
          <p:nvPicPr>
            <p:cNvPr id="42" name="Shape 66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809477" y="2356133"/>
              <a:ext cx="3192295" cy="2144889"/>
            </a:xfrm>
            <a:prstGeom prst="rect">
              <a:avLst/>
            </a:prstGeom>
            <a:noFill/>
            <a:ln>
              <a:noFill/>
            </a:ln>
          </p:spPr>
        </p:pic>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46898" y="3015464"/>
              <a:ext cx="1322353" cy="734641"/>
            </a:xfrm>
            <a:prstGeom prst="rect">
              <a:avLst/>
            </a:prstGeom>
          </p:spPr>
        </p:pic>
      </p:grpSp>
      <p:sp>
        <p:nvSpPr>
          <p:cNvPr id="18442" name="TextBox 12"/>
          <p:cNvSpPr txBox="1">
            <a:spLocks noChangeArrowheads="1"/>
          </p:cNvSpPr>
          <p:nvPr/>
        </p:nvSpPr>
        <p:spPr bwMode="auto">
          <a:xfrm>
            <a:off x="3666038" y="839230"/>
            <a:ext cx="16595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r>
              <a:rPr lang="en-US" sz="1600">
                <a:solidFill>
                  <a:srgbClr val="FFFFFF"/>
                </a:solidFill>
                <a:cs typeface="Helvetica Neue Light" charset="0"/>
              </a:rPr>
              <a:t>P L A T F O R M</a:t>
            </a:r>
          </a:p>
        </p:txBody>
      </p:sp>
      <p:pic>
        <p:nvPicPr>
          <p:cNvPr id="18457" name="Picture 31" descr="Hawq.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97513" y="2062352"/>
            <a:ext cx="952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9" name="Picture 33" descr="spark.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53250" y="2062352"/>
            <a:ext cx="3683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0" name="Picture 34" descr="SpringXD.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7927977" y="2062352"/>
            <a:ext cx="703263"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61" name="Picture 35" descr="Untitled-8.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27513" y="2062352"/>
            <a:ext cx="9779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446090" y="2062351"/>
            <a:ext cx="3620138" cy="2479767"/>
            <a:chOff x="446088" y="2062351"/>
            <a:chExt cx="3620138" cy="2573466"/>
          </a:xfrm>
        </p:grpSpPr>
        <p:sp>
          <p:nvSpPr>
            <p:cNvPr id="15" name="TextBox 14"/>
            <p:cNvSpPr txBox="1"/>
            <p:nvPr/>
          </p:nvSpPr>
          <p:spPr>
            <a:xfrm>
              <a:off x="1588856" y="2804271"/>
              <a:ext cx="1521289" cy="351346"/>
            </a:xfrm>
            <a:prstGeom prst="rect">
              <a:avLst/>
            </a:prstGeom>
            <a:noFill/>
          </p:spPr>
          <p:txBody>
            <a:bodyPr wrap="none">
              <a:spAutoFit/>
            </a:bodyPr>
            <a:lstStyle/>
            <a:p>
              <a:pPr algn="ctr" fontAlgn="auto">
                <a:spcBef>
                  <a:spcPts val="0"/>
                </a:spcBef>
                <a:spcAft>
                  <a:spcPts val="0"/>
                </a:spcAft>
                <a:defRPr/>
              </a:pPr>
              <a:r>
                <a:rPr lang="en-US" sz="1600" spc="180" dirty="0">
                  <a:solidFill>
                    <a:srgbClr val="FFFFFF"/>
                  </a:solidFill>
                  <a:latin typeface="Arial"/>
                  <a:cs typeface="Helvetica Neue Light"/>
                </a:rPr>
                <a:t>KEY TOOLS</a:t>
              </a:r>
            </a:p>
          </p:txBody>
        </p:sp>
        <p:pic>
          <p:nvPicPr>
            <p:cNvPr id="41" name="Shape 666"/>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1552901" y="3943219"/>
              <a:ext cx="1236124" cy="500581"/>
            </a:xfrm>
            <a:prstGeom prst="rect">
              <a:avLst/>
            </a:prstGeom>
            <a:noFill/>
            <a:ln>
              <a:noFill/>
            </a:ln>
          </p:spPr>
        </p:pic>
        <p:grpSp>
          <p:nvGrpSpPr>
            <p:cNvPr id="43" name="Group 42"/>
            <p:cNvGrpSpPr/>
            <p:nvPr/>
          </p:nvGrpSpPr>
          <p:grpSpPr>
            <a:xfrm>
              <a:off x="804708" y="2434879"/>
              <a:ext cx="1484036" cy="1555817"/>
              <a:chOff x="2998862" y="1529000"/>
              <a:chExt cx="1598355" cy="1577184"/>
            </a:xfrm>
          </p:grpSpPr>
          <p:pic>
            <p:nvPicPr>
              <p:cNvPr id="44" name="Picture 4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831252" y="1529000"/>
                <a:ext cx="651646" cy="651646"/>
              </a:xfrm>
              <a:prstGeom prst="rect">
                <a:avLst/>
              </a:prstGeom>
            </p:spPr>
          </p:pic>
          <p:pic>
            <p:nvPicPr>
              <p:cNvPr id="45" name="Picture 4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998862" y="2516472"/>
                <a:ext cx="743673" cy="252022"/>
              </a:xfrm>
              <a:prstGeom prst="rect">
                <a:avLst/>
              </a:prstGeom>
            </p:spPr>
          </p:pic>
          <p:pic>
            <p:nvPicPr>
              <p:cNvPr id="46" name="Picture 4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31252" y="2538411"/>
                <a:ext cx="563678" cy="196482"/>
              </a:xfrm>
              <a:prstGeom prst="rect">
                <a:avLst/>
              </a:prstGeom>
            </p:spPr>
          </p:pic>
          <p:pic>
            <p:nvPicPr>
              <p:cNvPr id="47" name="Picture 4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998862" y="2826624"/>
                <a:ext cx="1598355" cy="279560"/>
              </a:xfrm>
              <a:prstGeom prst="rect">
                <a:avLst/>
              </a:prstGeom>
            </p:spPr>
          </p:pic>
          <p:pic>
            <p:nvPicPr>
              <p:cNvPr id="48" name="Picture 4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831252" y="2180646"/>
                <a:ext cx="765965" cy="237546"/>
              </a:xfrm>
              <a:prstGeom prst="rect">
                <a:avLst/>
              </a:prstGeom>
            </p:spPr>
          </p:pic>
          <p:pic>
            <p:nvPicPr>
              <p:cNvPr id="49" name="Picture 4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061907" y="1838541"/>
                <a:ext cx="581581" cy="611028"/>
              </a:xfrm>
              <a:prstGeom prst="rect">
                <a:avLst/>
              </a:prstGeom>
            </p:spPr>
          </p:pic>
        </p:grpSp>
        <p:pic>
          <p:nvPicPr>
            <p:cNvPr id="51" name="Picture 50"/>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80839" y="4168649"/>
              <a:ext cx="722650" cy="467168"/>
            </a:xfrm>
            <a:prstGeom prst="rect">
              <a:avLst/>
            </a:prstGeom>
          </p:spPr>
        </p:pic>
        <p:grpSp>
          <p:nvGrpSpPr>
            <p:cNvPr id="54" name="Group 53"/>
            <p:cNvGrpSpPr/>
            <p:nvPr/>
          </p:nvGrpSpPr>
          <p:grpSpPr>
            <a:xfrm>
              <a:off x="2419788" y="2488570"/>
              <a:ext cx="1646438" cy="1328104"/>
              <a:chOff x="908203" y="1335685"/>
              <a:chExt cx="1646438" cy="1195294"/>
            </a:xfrm>
          </p:grpSpPr>
          <p:pic>
            <p:nvPicPr>
              <p:cNvPr id="55" name="Picture 5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790000" y="1777785"/>
                <a:ext cx="291836" cy="302931"/>
              </a:xfrm>
              <a:prstGeom prst="rect">
                <a:avLst/>
              </a:prstGeom>
            </p:spPr>
          </p:pic>
          <p:pic>
            <p:nvPicPr>
              <p:cNvPr id="56" name="Picture 5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046155" y="1363886"/>
                <a:ext cx="426142" cy="469989"/>
              </a:xfrm>
              <a:prstGeom prst="rect">
                <a:avLst/>
              </a:prstGeom>
            </p:spPr>
          </p:pic>
          <p:pic>
            <p:nvPicPr>
              <p:cNvPr id="57" name="Picture 56"/>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451919" y="1871284"/>
                <a:ext cx="311482" cy="451024"/>
              </a:xfrm>
              <a:prstGeom prst="rect">
                <a:avLst/>
              </a:prstGeom>
            </p:spPr>
          </p:pic>
          <p:pic>
            <p:nvPicPr>
              <p:cNvPr id="58" name="Picture 57"/>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120551" y="1967878"/>
                <a:ext cx="407682" cy="410432"/>
              </a:xfrm>
              <a:prstGeom prst="rect">
                <a:avLst/>
              </a:prstGeom>
            </p:spPr>
          </p:pic>
          <p:pic>
            <p:nvPicPr>
              <p:cNvPr id="59" name="Picture 58"/>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339783" y="1362594"/>
                <a:ext cx="506600" cy="502852"/>
              </a:xfrm>
              <a:prstGeom prst="rect">
                <a:avLst/>
              </a:prstGeom>
            </p:spPr>
          </p:pic>
          <p:sp>
            <p:nvSpPr>
              <p:cNvPr id="60" name="Rounded Rectangle 59"/>
              <p:cNvSpPr/>
              <p:nvPr/>
            </p:nvSpPr>
            <p:spPr>
              <a:xfrm>
                <a:off x="1286854" y="1335685"/>
                <a:ext cx="1267787" cy="1195294"/>
              </a:xfrm>
              <a:prstGeom prst="roundRect">
                <a:avLst/>
              </a:prstGeom>
              <a:noFill/>
              <a:ln w="254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TextBox 60"/>
              <p:cNvSpPr txBox="1"/>
              <p:nvPr/>
            </p:nvSpPr>
            <p:spPr>
              <a:xfrm rot="16200000">
                <a:off x="572390" y="1721245"/>
                <a:ext cx="1040958" cy="369332"/>
              </a:xfrm>
              <a:prstGeom prst="rect">
                <a:avLst/>
              </a:prstGeom>
              <a:noFill/>
            </p:spPr>
            <p:txBody>
              <a:bodyPr wrap="square" rtlCol="0">
                <a:spAutoFit/>
              </a:bodyPr>
              <a:lstStyle/>
              <a:p>
                <a:pPr algn="ctr"/>
                <a:r>
                  <a:rPr lang="en-US" b="1" dirty="0" smtClean="0">
                    <a:solidFill>
                      <a:srgbClr val="00685D"/>
                    </a:solidFill>
                  </a:rPr>
                  <a:t>PL/X</a:t>
                </a:r>
              </a:p>
            </p:txBody>
          </p:sp>
        </p:grpSp>
        <p:pic>
          <p:nvPicPr>
            <p:cNvPr id="18455" name="Picture 29" descr="CF.png"/>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446088" y="2062351"/>
              <a:ext cx="1041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6" name="Picture 30" descr="GP.png"/>
            <p:cNvPicPr>
              <a:picLocks noChangeAspect="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689100" y="2062351"/>
              <a:ext cx="1235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32" descr="HD.png"/>
            <p:cNvPicPr>
              <a:picLocks noChangeAspect="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148013" y="2062351"/>
              <a:ext cx="698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90370" y="2443563"/>
              <a:ext cx="976079" cy="250277"/>
            </a:xfrm>
            <a:prstGeom prst="rect">
              <a:avLst/>
            </a:prstGeom>
          </p:spPr>
        </p:pic>
      </p:grpSp>
      <p:grpSp>
        <p:nvGrpSpPr>
          <p:cNvPr id="7" name="Group 6"/>
          <p:cNvGrpSpPr/>
          <p:nvPr/>
        </p:nvGrpSpPr>
        <p:grpSpPr>
          <a:xfrm>
            <a:off x="185738" y="851655"/>
            <a:ext cx="8704262" cy="1180346"/>
            <a:chOff x="185738" y="851654"/>
            <a:chExt cx="8704262" cy="1180346"/>
          </a:xfrm>
        </p:grpSpPr>
        <p:sp>
          <p:nvSpPr>
            <p:cNvPr id="65" name="Rounded Rectangle 64"/>
            <p:cNvSpPr/>
            <p:nvPr/>
          </p:nvSpPr>
          <p:spPr>
            <a:xfrm>
              <a:off x="185738" y="851654"/>
              <a:ext cx="8704262" cy="1180346"/>
            </a:xfrm>
            <a:prstGeom prst="roundRect">
              <a:avLst>
                <a:gd name="adj" fmla="val 0"/>
              </a:avLst>
            </a:prstGeom>
            <a:solidFill>
              <a:srgbClr val="40465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rgbClr val="FFFFFF"/>
                </a:solidFill>
                <a:latin typeface="Arial"/>
              </a:endParaRPr>
            </a:p>
          </p:txBody>
        </p:sp>
        <p:grpSp>
          <p:nvGrpSpPr>
            <p:cNvPr id="6" name="Group 5"/>
            <p:cNvGrpSpPr/>
            <p:nvPr/>
          </p:nvGrpSpPr>
          <p:grpSpPr>
            <a:xfrm>
              <a:off x="446088" y="986124"/>
              <a:ext cx="6977062" cy="990600"/>
              <a:chOff x="446088" y="1329767"/>
              <a:chExt cx="6977062" cy="990600"/>
            </a:xfrm>
          </p:grpSpPr>
          <p:pic>
            <p:nvPicPr>
              <p:cNvPr id="66" name="Picture 5" descr="bds.eps"/>
              <p:cNvPicPr>
                <a:picLocks noChangeAspect="1"/>
              </p:cNvPicPr>
              <p:nvPr/>
            </p:nvPicPr>
            <p:blipFill>
              <a:blip r:embed="rId27" cstate="email">
                <a:extLst>
                  <a:ext uri="{28A0092B-C50C-407E-A947-70E740481C1C}">
                    <a14:useLocalDpi xmlns:a14="http://schemas.microsoft.com/office/drawing/2010/main"/>
                  </a:ext>
                </a:extLst>
              </a:blip>
              <a:srcRect l="24185" r="23270" b="26424"/>
              <a:stretch>
                <a:fillRect/>
              </a:stretch>
            </p:blipFill>
            <p:spPr bwMode="auto">
              <a:xfrm>
                <a:off x="4346575" y="1344055"/>
                <a:ext cx="77628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descr="C:\Users\sdunn\Documents\Pivotal Corporate\presentation\Misc Assets\icon-hawq.png"/>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5681663" y="1344055"/>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 descr="C:\Users\sdunn\Documents\Pivotal Corporate\presentation\Misc Assets\icon-spark.png"/>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6846888" y="1344055"/>
                <a:ext cx="5762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 descr="C:\Users\sdunn\Documents\Pivotal Corporate\presentation\Misc Assets\icon-hd.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3179763" y="1344055"/>
                <a:ext cx="5762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7" descr="C:\Users\sdunn\Documents\Pivotal Corporate\presentation\Misc Assets\icon-greenplum.pn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2012950" y="1344055"/>
                <a:ext cx="5762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descr="C:\Users\sdunn\Documents\Pivotal Corporate\presentation\Misc Assets\iconpcf-gener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677863" y="1329767"/>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9" descr="CF.png"/>
              <p:cNvPicPr>
                <a:picLocks noChangeAspect="1"/>
              </p:cNvPicPr>
              <p:nvPr/>
            </p:nvPicPr>
            <p:blipFill>
              <a:blip r:embed="rId33" cstate="email">
                <a:extLst>
                  <a:ext uri="{28A0092B-C50C-407E-A947-70E740481C1C}">
                    <a14:useLocalDpi xmlns:a14="http://schemas.microsoft.com/office/drawing/2010/main"/>
                  </a:ext>
                </a:extLst>
              </a:blip>
              <a:srcRect/>
              <a:stretch>
                <a:fillRect/>
              </a:stretch>
            </p:blipFill>
            <p:spPr bwMode="auto">
              <a:xfrm>
                <a:off x="446088" y="1972705"/>
                <a:ext cx="10414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0" descr="GP.png"/>
              <p:cNvPicPr>
                <a:picLocks noChangeAspect="1"/>
              </p:cNvPicPr>
              <p:nvPr/>
            </p:nvPicPr>
            <p:blipFill>
              <a:blip r:embed="rId34" cstate="email">
                <a:extLst>
                  <a:ext uri="{28A0092B-C50C-407E-A947-70E740481C1C}">
                    <a14:useLocalDpi xmlns:a14="http://schemas.microsoft.com/office/drawing/2010/main"/>
                  </a:ext>
                </a:extLst>
              </a:blip>
              <a:srcRect/>
              <a:stretch>
                <a:fillRect/>
              </a:stretch>
            </p:blipFill>
            <p:spPr bwMode="auto">
              <a:xfrm>
                <a:off x="1689100" y="1972705"/>
                <a:ext cx="1235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1" descr="Hawq.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97513" y="1972705"/>
                <a:ext cx="952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32" descr="HD.png"/>
              <p:cNvPicPr>
                <a:picLocks noChangeAspect="1"/>
              </p:cNvPicPr>
              <p:nvPr/>
            </p:nvPicPr>
            <p:blipFill>
              <a:blip r:embed="rId35" cstate="email">
                <a:extLst>
                  <a:ext uri="{28A0092B-C50C-407E-A947-70E740481C1C}">
                    <a14:useLocalDpi xmlns:a14="http://schemas.microsoft.com/office/drawing/2010/main"/>
                  </a:ext>
                </a:extLst>
              </a:blip>
              <a:srcRect/>
              <a:stretch>
                <a:fillRect/>
              </a:stretch>
            </p:blipFill>
            <p:spPr bwMode="auto">
              <a:xfrm>
                <a:off x="3148013" y="1972705"/>
                <a:ext cx="6985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3" descr="spark.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53250" y="1972705"/>
                <a:ext cx="368300"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35" descr="Untitled-8.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27513" y="1972705"/>
                <a:ext cx="977900"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 name="TextBox 9"/>
          <p:cNvSpPr txBox="1"/>
          <p:nvPr/>
        </p:nvSpPr>
        <p:spPr>
          <a:xfrm rot="16200000">
            <a:off x="-1030940" y="3149902"/>
            <a:ext cx="2783536" cy="338554"/>
          </a:xfrm>
          <a:prstGeom prst="rect">
            <a:avLst/>
          </a:prstGeom>
          <a:noFill/>
        </p:spPr>
        <p:txBody>
          <a:bodyPr wrap="square" rtlCol="0">
            <a:spAutoFit/>
          </a:bodyPr>
          <a:lstStyle/>
          <a:p>
            <a:pPr algn="ctr"/>
            <a:r>
              <a:rPr lang="en-US" sz="1600" b="1" dirty="0" smtClean="0">
                <a:solidFill>
                  <a:srgbClr val="00685D"/>
                </a:solidFill>
              </a:rPr>
              <a:t>Modeling Tools</a:t>
            </a:r>
          </a:p>
        </p:txBody>
      </p:sp>
      <p:sp>
        <p:nvSpPr>
          <p:cNvPr id="86" name="TextBox 85"/>
          <p:cNvSpPr txBox="1"/>
          <p:nvPr/>
        </p:nvSpPr>
        <p:spPr>
          <a:xfrm rot="16200000">
            <a:off x="3364753" y="3257478"/>
            <a:ext cx="2783536" cy="338554"/>
          </a:xfrm>
          <a:prstGeom prst="rect">
            <a:avLst/>
          </a:prstGeom>
          <a:noFill/>
        </p:spPr>
        <p:txBody>
          <a:bodyPr wrap="square" rtlCol="0">
            <a:spAutoFit/>
          </a:bodyPr>
          <a:lstStyle/>
          <a:p>
            <a:pPr algn="ctr"/>
            <a:r>
              <a:rPr lang="en-US" sz="1600" b="1" dirty="0" smtClean="0">
                <a:solidFill>
                  <a:srgbClr val="00685D"/>
                </a:solidFill>
              </a:rPr>
              <a:t>Visualization Tools</a:t>
            </a:r>
          </a:p>
        </p:txBody>
      </p:sp>
      <p:sp>
        <p:nvSpPr>
          <p:cNvPr id="11" name="TextBox 10"/>
          <p:cNvSpPr txBox="1"/>
          <p:nvPr/>
        </p:nvSpPr>
        <p:spPr>
          <a:xfrm>
            <a:off x="5109882" y="463177"/>
            <a:ext cx="2540000" cy="338554"/>
          </a:xfrm>
          <a:prstGeom prst="rect">
            <a:avLst/>
          </a:prstGeom>
          <a:noFill/>
        </p:spPr>
        <p:txBody>
          <a:bodyPr wrap="square" rtlCol="0">
            <a:spAutoFit/>
          </a:bodyPr>
          <a:lstStyle/>
          <a:p>
            <a:pPr algn="ctr"/>
            <a:r>
              <a:rPr lang="en-US" sz="1600" b="1" dirty="0" smtClean="0">
                <a:solidFill>
                  <a:srgbClr val="00685D"/>
                </a:solidFill>
              </a:rPr>
              <a:t>Platform</a:t>
            </a:r>
          </a:p>
        </p:txBody>
      </p:sp>
      <p:pic>
        <p:nvPicPr>
          <p:cNvPr id="63" name="Picture 19"/>
          <p:cNvPicPr>
            <a:picLocks noChangeAspect="1"/>
          </p:cNvPicPr>
          <p:nvPr/>
        </p:nvPicPr>
        <p:blipFill>
          <a:blip r:embed="rId36" cstate="email">
            <a:extLst>
              <a:ext uri="{28A0092B-C50C-407E-A947-70E740481C1C}">
                <a14:useLocalDpi xmlns:a14="http://schemas.microsoft.com/office/drawing/2010/main"/>
              </a:ext>
            </a:extLst>
          </a:blip>
          <a:srcRect/>
          <a:stretch>
            <a:fillRect/>
          </a:stretch>
        </p:blipFill>
        <p:spPr bwMode="auto">
          <a:xfrm>
            <a:off x="1664507" y="2219224"/>
            <a:ext cx="794774" cy="287769"/>
          </a:xfrm>
          <a:prstGeom prst="rect">
            <a:avLst/>
          </a:prstGeom>
          <a:noFill/>
          <a:ln w="9525">
            <a:noFill/>
            <a:miter lim="800000"/>
            <a:headEnd/>
            <a:tailEnd/>
          </a:ln>
        </p:spPr>
      </p:pic>
      <p:pic>
        <p:nvPicPr>
          <p:cNvPr id="64" name="Picture 63" descr="Tableau Software.png"/>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8021125" y="4243635"/>
            <a:ext cx="1122875" cy="230605"/>
          </a:xfrm>
          <a:prstGeom prst="rect">
            <a:avLst/>
          </a:prstGeom>
        </p:spPr>
      </p:pic>
      <p:pic>
        <p:nvPicPr>
          <p:cNvPr id="80" name="Picture 79" descr="graphlab.jpeg"/>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7842109" y="3783628"/>
            <a:ext cx="1109216" cy="405811"/>
          </a:xfrm>
          <a:prstGeom prst="rect">
            <a:avLst/>
          </a:prstGeom>
        </p:spPr>
      </p:pic>
      <p:pic>
        <p:nvPicPr>
          <p:cNvPr id="3" name="Picture 2"/>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7906637" y="989837"/>
            <a:ext cx="605829" cy="605829"/>
          </a:xfrm>
          <a:prstGeom prst="rect">
            <a:avLst/>
          </a:prstGeom>
        </p:spPr>
      </p:pic>
      <p:sp>
        <p:nvSpPr>
          <p:cNvPr id="4" name="TextBox 3"/>
          <p:cNvSpPr txBox="1"/>
          <p:nvPr/>
        </p:nvSpPr>
        <p:spPr>
          <a:xfrm>
            <a:off x="7757849" y="1619783"/>
            <a:ext cx="966280" cy="415498"/>
          </a:xfrm>
          <a:prstGeom prst="rect">
            <a:avLst/>
          </a:prstGeom>
          <a:noFill/>
        </p:spPr>
        <p:txBody>
          <a:bodyPr wrap="square" rtlCol="0">
            <a:spAutoFit/>
          </a:bodyPr>
          <a:lstStyle/>
          <a:p>
            <a:pPr algn="ctr"/>
            <a:r>
              <a:rPr lang="en-US" sz="1050" dirty="0" smtClean="0">
                <a:solidFill>
                  <a:schemeClr val="bg1"/>
                </a:solidFill>
              </a:rPr>
              <a:t>Spring Cloud Data </a:t>
            </a:r>
            <a:r>
              <a:rPr lang="en-US" sz="1050" dirty="0">
                <a:solidFill>
                  <a:schemeClr val="bg1"/>
                </a:solidFill>
              </a:rPr>
              <a:t>F</a:t>
            </a:r>
            <a:r>
              <a:rPr lang="en-US" sz="1050" dirty="0" smtClean="0">
                <a:solidFill>
                  <a:schemeClr val="bg1"/>
                </a:solidFill>
              </a:rPr>
              <a:t>low</a:t>
            </a:r>
          </a:p>
        </p:txBody>
      </p:sp>
    </p:spTree>
    <p:extLst>
      <p:ext uri="{BB962C8B-B14F-4D97-AF65-F5344CB8AC3E}">
        <p14:creationId xmlns:p14="http://schemas.microsoft.com/office/powerpoint/2010/main" val="9372853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PPT Template 16x9 External 1">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 PPT Template 16x9 External 1.potx</Template>
  <TotalTime>23579</TotalTime>
  <Words>2527</Words>
  <Application>Microsoft Macintosh PowerPoint</Application>
  <PresentationFormat>On-screen Show (16:9)</PresentationFormat>
  <Paragraphs>490</Paragraphs>
  <Slides>44</Slides>
  <Notes>20</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Pivotal PPT Template 16x9 External 1</vt:lpstr>
      <vt:lpstr>Pivotal_interim_040113_template_</vt:lpstr>
      <vt:lpstr>Office Theme</vt:lpstr>
      <vt:lpstr>PowerPoint Presentation</vt:lpstr>
      <vt:lpstr>Agenda</vt:lpstr>
      <vt:lpstr>PowerPoint Presentation</vt:lpstr>
      <vt:lpstr>Pivotal Data Science Team &amp; Agile Data Science</vt:lpstr>
      <vt:lpstr>Pivotal Data Science Team</vt:lpstr>
      <vt:lpstr>Agile Data Science @ Pivotal Labs</vt:lpstr>
      <vt:lpstr>Tools of the Trade</vt:lpstr>
      <vt:lpstr>“Big Data”</vt:lpstr>
      <vt:lpstr>Pivotal Data Science Toolkit</vt:lpstr>
      <vt:lpstr>Functions</vt:lpstr>
      <vt:lpstr>Data Parallelism through PL/X</vt:lpstr>
      <vt:lpstr>PowerPoint Presentation</vt:lpstr>
      <vt:lpstr>PowerPoint Presentation</vt:lpstr>
      <vt:lpstr>PowerPoint Presentation</vt:lpstr>
      <vt:lpstr>Malicious Intent Identification</vt:lpstr>
      <vt:lpstr>Data Sources</vt:lpstr>
      <vt:lpstr>Business Goals</vt:lpstr>
      <vt:lpstr>Approaches</vt:lpstr>
      <vt:lpstr>Results</vt:lpstr>
      <vt:lpstr>PowerPoint Presentation</vt:lpstr>
      <vt:lpstr>Data Science: 401(k) asset churn prevention</vt:lpstr>
      <vt:lpstr>What did we use?</vt:lpstr>
      <vt:lpstr>Predict and explain participant churn behavior</vt:lpstr>
      <vt:lpstr>Clickstream analysis for website churn behavior</vt:lpstr>
      <vt:lpstr>Results and their impact</vt:lpstr>
      <vt:lpstr>PowerPoint Presentation</vt:lpstr>
      <vt:lpstr>Stages of an Attack</vt:lpstr>
      <vt:lpstr>Lateral Movement Detection</vt:lpstr>
      <vt:lpstr>Data Sources</vt:lpstr>
      <vt:lpstr>Approaches</vt:lpstr>
      <vt:lpstr>User-Server access pattern (Normal user)</vt:lpstr>
      <vt:lpstr>User-Server access pattern (Anomalous user)</vt:lpstr>
      <vt:lpstr>Lateral Movement Detection App</vt:lpstr>
      <vt:lpstr>PowerPoint Presentation</vt:lpstr>
      <vt:lpstr>Results</vt:lpstr>
      <vt:lpstr>PowerPoint Presentation</vt:lpstr>
      <vt:lpstr>Motivation</vt:lpstr>
      <vt:lpstr>Bringing a model into production</vt:lpstr>
      <vt:lpstr>Deploying our modeling framework as a microservice using Pivotal Cloud Foundry</vt:lpstr>
      <vt:lpstr>Application architecture</vt:lpstr>
      <vt:lpstr>And many more use cases</vt:lpstr>
      <vt:lpstr>Alignment / Next Steps </vt:lpstr>
      <vt:lpstr>Goals of Data Science Engagement</vt:lpstr>
      <vt:lpstr>Pivotal Data Science Engagements</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Chris Rawles</cp:lastModifiedBy>
  <cp:revision>422</cp:revision>
  <dcterms:created xsi:type="dcterms:W3CDTF">2013-05-16T17:38:05Z</dcterms:created>
  <dcterms:modified xsi:type="dcterms:W3CDTF">2017-03-02T21:21:16Z</dcterms:modified>
</cp:coreProperties>
</file>